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6"/>
  </p:notesMasterIdLst>
  <p:sldIdLst>
    <p:sldId id="256" r:id="rId4"/>
    <p:sldId id="257" r:id="rId5"/>
    <p:sldId id="258" r:id="rId6"/>
    <p:sldId id="881" r:id="rId7"/>
    <p:sldId id="880" r:id="rId8"/>
    <p:sldId id="882" r:id="rId9"/>
    <p:sldId id="879" r:id="rId10"/>
    <p:sldId id="883" r:id="rId11"/>
    <p:sldId id="884" r:id="rId12"/>
    <p:sldId id="885" r:id="rId13"/>
    <p:sldId id="886" r:id="rId14"/>
    <p:sldId id="887" r:id="rId15"/>
    <p:sldId id="888" r:id="rId16"/>
    <p:sldId id="890" r:id="rId17"/>
    <p:sldId id="892" r:id="rId18"/>
    <p:sldId id="891" r:id="rId19"/>
    <p:sldId id="889" r:id="rId20"/>
    <p:sldId id="259" r:id="rId21"/>
    <p:sldId id="782" r:id="rId22"/>
    <p:sldId id="894" r:id="rId23"/>
    <p:sldId id="390" r:id="rId24"/>
    <p:sldId id="387" r:id="rId25"/>
    <p:sldId id="388" r:id="rId26"/>
    <p:sldId id="389" r:id="rId27"/>
    <p:sldId id="391" r:id="rId28"/>
    <p:sldId id="392" r:id="rId29"/>
    <p:sldId id="393" r:id="rId30"/>
    <p:sldId id="395" r:id="rId31"/>
    <p:sldId id="567" r:id="rId32"/>
    <p:sldId id="397" r:id="rId33"/>
    <p:sldId id="398" r:id="rId34"/>
    <p:sldId id="421" r:id="rId35"/>
    <p:sldId id="793" r:id="rId36"/>
    <p:sldId id="794" r:id="rId37"/>
    <p:sldId id="381" r:id="rId38"/>
    <p:sldId id="396" r:id="rId39"/>
    <p:sldId id="566" r:id="rId40"/>
    <p:sldId id="795" r:id="rId41"/>
    <p:sldId id="797" r:id="rId42"/>
    <p:sldId id="798" r:id="rId43"/>
    <p:sldId id="800" r:id="rId44"/>
    <p:sldId id="803" r:id="rId45"/>
    <p:sldId id="877" r:id="rId46"/>
    <p:sldId id="878" r:id="rId47"/>
    <p:sldId id="770" r:id="rId48"/>
    <p:sldId id="808" r:id="rId49"/>
    <p:sldId id="809" r:id="rId50"/>
    <p:sldId id="862" r:id="rId51"/>
    <p:sldId id="863" r:id="rId52"/>
    <p:sldId id="426" r:id="rId53"/>
    <p:sldId id="850" r:id="rId54"/>
    <p:sldId id="419" r:id="rId55"/>
    <p:sldId id="860" r:id="rId56"/>
    <p:sldId id="869" r:id="rId57"/>
    <p:sldId id="870" r:id="rId58"/>
    <p:sldId id="872" r:id="rId59"/>
    <p:sldId id="871" r:id="rId60"/>
    <p:sldId id="873" r:id="rId61"/>
    <p:sldId id="810" r:id="rId62"/>
    <p:sldId id="781" r:id="rId63"/>
    <p:sldId id="874" r:id="rId64"/>
    <p:sldId id="812" r:id="rId65"/>
    <p:sldId id="875" r:id="rId66"/>
    <p:sldId id="806" r:id="rId67"/>
    <p:sldId id="801" r:id="rId68"/>
    <p:sldId id="787" r:id="rId69"/>
    <p:sldId id="788" r:id="rId70"/>
    <p:sldId id="790" r:id="rId71"/>
    <p:sldId id="791" r:id="rId72"/>
    <p:sldId id="792" r:id="rId73"/>
    <p:sldId id="811" r:id="rId74"/>
    <p:sldId id="89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9" d="100"/>
          <a:sy n="69" d="100"/>
        </p:scale>
        <p:origin x="56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DF497-2086-414A-AAEE-F5C7B9055ADF}"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9FC0D-5459-4E95-A084-1FD85308035D}" type="slidenum">
              <a:rPr lang="en-US" smtClean="0"/>
              <a:t>‹#›</a:t>
            </a:fld>
            <a:endParaRPr lang="en-US"/>
          </a:p>
        </p:txBody>
      </p:sp>
    </p:spTree>
    <p:extLst>
      <p:ext uri="{BB962C8B-B14F-4D97-AF65-F5344CB8AC3E}">
        <p14:creationId xmlns:p14="http://schemas.microsoft.com/office/powerpoint/2010/main" val="299915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120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7627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12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E865-B813-4ACF-32D8-83BF23F601AB}"/>
              </a:ext>
            </a:extLst>
          </p:cNvPr>
          <p:cNvSpPr>
            <a:spLocks noGrp="1"/>
          </p:cNvSpPr>
          <p:nvPr>
            <p:ph type="ctrTitle"/>
          </p:nvPr>
        </p:nvSpPr>
        <p:spPr>
          <a:xfrm>
            <a:off x="1524000" y="1122363"/>
            <a:ext cx="9144000" cy="2387600"/>
          </a:xfrm>
        </p:spPr>
        <p:txBody>
          <a:bodyPr anchor="b"/>
          <a:lstStyle>
            <a:lvl1pPr algn="ctr">
              <a:defRPr sz="6000">
                <a:latin typeface="Cambria" panose="02040503050406030204" pitchFamily="18" charset="0"/>
                <a:ea typeface="Cambria" panose="02040503050406030204" pitchFamily="18" charset="0"/>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45A50B25-1F25-D8F6-3A0F-020A8AE80E5B}"/>
              </a:ext>
            </a:extLst>
          </p:cNvPr>
          <p:cNvSpPr>
            <a:spLocks noGrp="1"/>
          </p:cNvSpPr>
          <p:nvPr>
            <p:ph type="subTitle" idx="1"/>
          </p:nvPr>
        </p:nvSpPr>
        <p:spPr>
          <a:xfrm>
            <a:off x="1524000" y="3602038"/>
            <a:ext cx="9144000" cy="1655762"/>
          </a:xfrm>
        </p:spPr>
        <p:txBody>
          <a:bodyPr/>
          <a:lstStyle>
            <a:lvl1pPr marL="0" indent="0" algn="ctr">
              <a:buNone/>
              <a:defRPr sz="2400">
                <a:latin typeface="Cambria" panose="02040503050406030204" pitchFamily="18" charset="0"/>
                <a:ea typeface="Cambria" panose="02040503050406030204" pitchFamily="18"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CB0D1-750B-37A0-CE62-407DEF66B717}"/>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cs typeface="Calibri" panose="020F0502020204030204" pitchFamily="34" charset="0"/>
              </a:defRPr>
            </a:lvl1pPr>
          </a:lstStyle>
          <a:p>
            <a:fld id="{A6529919-A596-4E3A-8142-6087C52352DA}" type="datetimeFigureOut">
              <a:rPr lang="en-US" smtClean="0"/>
              <a:pPr/>
              <a:t>1/29/2025</a:t>
            </a:fld>
            <a:endParaRPr lang="en-US"/>
          </a:p>
        </p:txBody>
      </p:sp>
      <p:sp>
        <p:nvSpPr>
          <p:cNvPr id="5" name="Footer Placeholder 4">
            <a:extLst>
              <a:ext uri="{FF2B5EF4-FFF2-40B4-BE49-F238E27FC236}">
                <a16:creationId xmlns:a16="http://schemas.microsoft.com/office/drawing/2014/main" id="{8A0E3810-D6FB-2701-E247-BED80DC6BEEB}"/>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09D4FE66-0792-9AD1-19B4-21FFE633AE6C}"/>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cs typeface="Calibri" panose="020F0502020204030204" pitchFamily="34" charset="0"/>
              </a:defRPr>
            </a:lvl1pPr>
          </a:lstStyle>
          <a:p>
            <a:fld id="{86B9B352-F442-42FC-AA3E-0FEA416A7D25}" type="slidenum">
              <a:rPr lang="en-US" smtClean="0"/>
              <a:pPr/>
              <a:t>‹#›</a:t>
            </a:fld>
            <a:endParaRPr lang="en-US"/>
          </a:p>
        </p:txBody>
      </p:sp>
    </p:spTree>
    <p:extLst>
      <p:ext uri="{BB962C8B-B14F-4D97-AF65-F5344CB8AC3E}">
        <p14:creationId xmlns:p14="http://schemas.microsoft.com/office/powerpoint/2010/main" val="380131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26AA-7A4C-7D69-979E-94F4D3D7F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A1480E-6C61-2EA4-5895-A640493D2B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152A-758E-519B-816E-41755E1BAF66}"/>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5" name="Footer Placeholder 4">
            <a:extLst>
              <a:ext uri="{FF2B5EF4-FFF2-40B4-BE49-F238E27FC236}">
                <a16:creationId xmlns:a16="http://schemas.microsoft.com/office/drawing/2014/main" id="{2280197E-8507-CB70-BB02-AA0B58EE9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69F07-1D23-D4C8-3507-945C556FCB9F}"/>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231239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569473-53D5-B285-EAF1-937B988857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69AEE-11BD-985D-7D71-D18B6D3271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27EFF-A1EF-906F-378D-5A288DEC4B90}"/>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5" name="Footer Placeholder 4">
            <a:extLst>
              <a:ext uri="{FF2B5EF4-FFF2-40B4-BE49-F238E27FC236}">
                <a16:creationId xmlns:a16="http://schemas.microsoft.com/office/drawing/2014/main" id="{C3908508-6119-B7AA-18AF-5A02EEE04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34BEF-204F-9C8D-4C88-E3FCA5858B50}"/>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265215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A287-384C-5FB5-DA58-50BE11EF8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41A60F-82BB-EB5D-CA45-8D08FC5F2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EBB66-2CF0-7586-3C89-6801CB474881}"/>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5" name="Footer Placeholder 4">
            <a:extLst>
              <a:ext uri="{FF2B5EF4-FFF2-40B4-BE49-F238E27FC236}">
                <a16:creationId xmlns:a16="http://schemas.microsoft.com/office/drawing/2014/main" id="{B84739A2-9E12-6FAB-CA87-872CF0FBA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E01B3-3525-F91D-9B25-DE2555C8D099}"/>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3852501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F545-46CB-1612-853D-C78BFE53F7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8E291-2EF0-1B55-292F-D507C7C5B6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C64C6-AB57-A2BB-4F0E-570624D4E8B9}"/>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5" name="Footer Placeholder 4">
            <a:extLst>
              <a:ext uri="{FF2B5EF4-FFF2-40B4-BE49-F238E27FC236}">
                <a16:creationId xmlns:a16="http://schemas.microsoft.com/office/drawing/2014/main" id="{F3414709-21E3-5AFA-FFBB-9083BF2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306D2-1A99-96D0-1E57-B79EFE3C35BD}"/>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3506907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7646-217A-87FE-ADB9-1258FED78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9BC665-A199-A882-3739-7C2D50BB8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719DF-4C2C-BD5D-2FF0-30CA96607AAE}"/>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5" name="Footer Placeholder 4">
            <a:extLst>
              <a:ext uri="{FF2B5EF4-FFF2-40B4-BE49-F238E27FC236}">
                <a16:creationId xmlns:a16="http://schemas.microsoft.com/office/drawing/2014/main" id="{E137DEEE-894B-5C9B-015A-1C2A5A6CB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7E6EB-D464-895D-7D06-0A5964726BCF}"/>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2433005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93C5-2296-E1B1-97B7-595E1A358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78374-9E74-9FE6-AE44-26F469289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6A1971-9D6D-5396-0C34-92BA5BC80C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06A000-5CF9-D3AB-5D3F-E56BE505A10C}"/>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6" name="Footer Placeholder 5">
            <a:extLst>
              <a:ext uri="{FF2B5EF4-FFF2-40B4-BE49-F238E27FC236}">
                <a16:creationId xmlns:a16="http://schemas.microsoft.com/office/drawing/2014/main" id="{B779AE05-DFBB-6172-2147-B9E25B153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B0CC0-BB71-2154-59F1-780AB198E594}"/>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3239436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B8D5-4F07-17EA-2C6D-A873926D06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471FF-F8DB-A721-A9C7-0682846C0F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29FDC-5176-AE12-9748-5AAFCCD045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1D8B16-28A8-AEAC-FBF0-44BCC9119F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75C31-910C-1FA4-DFB8-D3C7BE98F1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248FD5-630A-0AAC-DAFE-991B73FF0618}"/>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8" name="Footer Placeholder 7">
            <a:extLst>
              <a:ext uri="{FF2B5EF4-FFF2-40B4-BE49-F238E27FC236}">
                <a16:creationId xmlns:a16="http://schemas.microsoft.com/office/drawing/2014/main" id="{2C68EB28-6380-4A7E-E27D-8219605B90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C4371D-DB3D-2C48-B78D-7F53F2363FEE}"/>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2095683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0561-9CE5-5E21-6678-E1CDACF64D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8642D1-49A1-BA12-F72F-51E9492E8EFE}"/>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4" name="Footer Placeholder 3">
            <a:extLst>
              <a:ext uri="{FF2B5EF4-FFF2-40B4-BE49-F238E27FC236}">
                <a16:creationId xmlns:a16="http://schemas.microsoft.com/office/drawing/2014/main" id="{05C08DE1-8D7B-8C97-C045-A80D54B0B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B073A1-7FBF-0448-DB59-5FEA434C5D86}"/>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4265438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D7D7F-2586-ADBE-1650-769F74F6090E}"/>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3" name="Footer Placeholder 2">
            <a:extLst>
              <a:ext uri="{FF2B5EF4-FFF2-40B4-BE49-F238E27FC236}">
                <a16:creationId xmlns:a16="http://schemas.microsoft.com/office/drawing/2014/main" id="{2D7FC92D-BE20-CF26-472B-539D7E2BBA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35A3A-B385-2D81-8714-64099594C5F3}"/>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85045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448C-19B7-6AEB-77C5-8883EFAA2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C1DD89-1D12-E6B4-781D-71319FAD7B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91305C-9EAF-0491-1941-43AA099BC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804E2-BCB2-7C65-09D2-15722522F516}"/>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6" name="Footer Placeholder 5">
            <a:extLst>
              <a:ext uri="{FF2B5EF4-FFF2-40B4-BE49-F238E27FC236}">
                <a16:creationId xmlns:a16="http://schemas.microsoft.com/office/drawing/2014/main" id="{7CFEFED7-FF3B-844D-6858-2A783540E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3B1A3-E45D-F375-6188-A8F4FB6D58E0}"/>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278762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E3F2-8BF1-BC93-1D0D-CF80D7D7AC82}"/>
              </a:ext>
            </a:extLst>
          </p:cNvPr>
          <p:cNvSpPr>
            <a:spLocks noGrp="1"/>
          </p:cNvSpPr>
          <p:nvPr>
            <p:ph type="title"/>
          </p:nvPr>
        </p:nvSpPr>
        <p:spPr/>
        <p:txBody>
          <a:bodyPr/>
          <a:lstStyle>
            <a:lvl1pPr>
              <a:defRPr>
                <a:latin typeface="Cambria" panose="02040503050406030204" pitchFamily="18" charset="0"/>
                <a:ea typeface="Cambria" panose="020405030504060302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6105147-D32B-6F74-05FA-BF73EF540810}"/>
              </a:ext>
            </a:extLst>
          </p:cNvPr>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F0FB8-5051-3D04-9B5D-C929143A9871}"/>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A6529919-A596-4E3A-8142-6087C52352DA}" type="datetimeFigureOut">
              <a:rPr lang="en-US" smtClean="0"/>
              <a:pPr/>
              <a:t>1/29/2025</a:t>
            </a:fld>
            <a:endParaRPr lang="en-US"/>
          </a:p>
        </p:txBody>
      </p:sp>
      <p:sp>
        <p:nvSpPr>
          <p:cNvPr id="5" name="Footer Placeholder 4">
            <a:extLst>
              <a:ext uri="{FF2B5EF4-FFF2-40B4-BE49-F238E27FC236}">
                <a16:creationId xmlns:a16="http://schemas.microsoft.com/office/drawing/2014/main" id="{5DE5E404-82A3-CAC0-B542-5DC5BA53159B}"/>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DD9FF38C-13DB-B9CD-98AF-3F7C52DBF26B}"/>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86B9B352-F442-42FC-AA3E-0FEA416A7D25}" type="slidenum">
              <a:rPr lang="en-US" smtClean="0"/>
              <a:pPr/>
              <a:t>‹#›</a:t>
            </a:fld>
            <a:endParaRPr lang="en-US"/>
          </a:p>
        </p:txBody>
      </p:sp>
    </p:spTree>
    <p:extLst>
      <p:ext uri="{BB962C8B-B14F-4D97-AF65-F5344CB8AC3E}">
        <p14:creationId xmlns:p14="http://schemas.microsoft.com/office/powerpoint/2010/main" val="3079702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FEFE-F419-08CC-9741-B57F02784C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D2F785-CE96-DCA3-37F2-086BB1B37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DBF00C-590A-9BA5-E0DC-E67DE8EC9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73658-E87F-DFBD-4DF0-2EFCE40DB87C}"/>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6" name="Footer Placeholder 5">
            <a:extLst>
              <a:ext uri="{FF2B5EF4-FFF2-40B4-BE49-F238E27FC236}">
                <a16:creationId xmlns:a16="http://schemas.microsoft.com/office/drawing/2014/main" id="{676129A6-ACC0-5D04-68CB-796E1F08C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0F041-B34A-5555-2016-ABD3D9AA8F53}"/>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2342941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530A-0EB5-F8DF-7A19-48F2FCBA32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C78F02-B656-0107-7222-24D824A9B1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9D3EE-2EC1-A60B-EA63-6BD3E6671EAA}"/>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5" name="Footer Placeholder 4">
            <a:extLst>
              <a:ext uri="{FF2B5EF4-FFF2-40B4-BE49-F238E27FC236}">
                <a16:creationId xmlns:a16="http://schemas.microsoft.com/office/drawing/2014/main" id="{CE1E66E2-81B5-60DF-8172-D289D57C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2A47E-8548-CB29-167A-EB85094C3B52}"/>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1027599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7B0988-3E7C-1D8B-10B0-E9173F9427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2A57BE-FD71-2E3C-4162-9DA3AF379B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E3C26-16BD-46AE-58F1-268A5FADEC03}"/>
              </a:ext>
            </a:extLst>
          </p:cNvPr>
          <p:cNvSpPr>
            <a:spLocks noGrp="1"/>
          </p:cNvSpPr>
          <p:nvPr>
            <p:ph type="dt" sz="half" idx="10"/>
          </p:nvPr>
        </p:nvSpPr>
        <p:spPr/>
        <p:txBody>
          <a:bodyPr/>
          <a:lstStyle/>
          <a:p>
            <a:fld id="{BC75169D-8D8D-411B-A12B-61A22539516B}" type="datetimeFigureOut">
              <a:rPr lang="en-US" smtClean="0"/>
              <a:t>1/29/2025</a:t>
            </a:fld>
            <a:endParaRPr lang="en-US"/>
          </a:p>
        </p:txBody>
      </p:sp>
      <p:sp>
        <p:nvSpPr>
          <p:cNvPr id="5" name="Footer Placeholder 4">
            <a:extLst>
              <a:ext uri="{FF2B5EF4-FFF2-40B4-BE49-F238E27FC236}">
                <a16:creationId xmlns:a16="http://schemas.microsoft.com/office/drawing/2014/main" id="{354AB6FA-F1C2-D361-376B-397055312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C5620-BB36-ED01-BA87-2C901708C8A1}"/>
              </a:ext>
            </a:extLst>
          </p:cNvPr>
          <p:cNvSpPr>
            <a:spLocks noGrp="1"/>
          </p:cNvSpPr>
          <p:nvPr>
            <p:ph type="sldNum" sz="quarter" idx="12"/>
          </p:nvPr>
        </p:nvSpPr>
        <p:spPr/>
        <p:txBody>
          <a:bodyPr/>
          <a:lstStyle/>
          <a:p>
            <a:fld id="{6DAFCC67-E18C-4576-B6B7-CEB59EE58D6D}" type="slidenum">
              <a:rPr lang="en-US" smtClean="0"/>
              <a:t>‹#›</a:t>
            </a:fld>
            <a:endParaRPr lang="en-US"/>
          </a:p>
        </p:txBody>
      </p:sp>
    </p:spTree>
    <p:extLst>
      <p:ext uri="{BB962C8B-B14F-4D97-AF65-F5344CB8AC3E}">
        <p14:creationId xmlns:p14="http://schemas.microsoft.com/office/powerpoint/2010/main" val="674562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399019" y="3299086"/>
            <a:ext cx="6858003" cy="259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8938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1/29/2025</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969367501"/>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09012" y="3309080"/>
            <a:ext cx="6858003" cy="239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296779" y="3398519"/>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7840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6488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78463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80559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67901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1/29/2025</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45715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0302-5B87-830D-F6A0-3195F95A29EB}"/>
              </a:ext>
            </a:extLst>
          </p:cNvPr>
          <p:cNvSpPr>
            <a:spLocks noGrp="1"/>
          </p:cNvSpPr>
          <p:nvPr>
            <p:ph type="title"/>
          </p:nvPr>
        </p:nvSpPr>
        <p:spPr>
          <a:xfrm>
            <a:off x="831850" y="1709738"/>
            <a:ext cx="10515600" cy="2852737"/>
          </a:xfrm>
        </p:spPr>
        <p:txBody>
          <a:bodyPr anchor="b"/>
          <a:lstStyle>
            <a:lvl1pPr>
              <a:defRPr sz="6000">
                <a:latin typeface="Cambria" panose="02040503050406030204" pitchFamily="18" charset="0"/>
                <a:ea typeface="Cambria" panose="02040503050406030204" pitchFamily="18" charset="0"/>
              </a:defRPr>
            </a:lvl1pPr>
          </a:lstStyle>
          <a:p>
            <a:r>
              <a:rPr lang="en-US"/>
              <a:t>Click to edit Master title style</a:t>
            </a:r>
          </a:p>
        </p:txBody>
      </p:sp>
      <p:sp>
        <p:nvSpPr>
          <p:cNvPr id="3" name="Text Placeholder 2">
            <a:extLst>
              <a:ext uri="{FF2B5EF4-FFF2-40B4-BE49-F238E27FC236}">
                <a16:creationId xmlns:a16="http://schemas.microsoft.com/office/drawing/2014/main" id="{104BB31E-6E1C-86F1-790B-B0EF43F097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Cambria" panose="02040503050406030204" pitchFamily="18" charset="0"/>
                <a:ea typeface="Cambria" panose="02040503050406030204" pitchFamily="18"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B84B59-1088-AC64-CF8E-AAADFF343BC2}"/>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A6529919-A596-4E3A-8142-6087C52352DA}" type="datetimeFigureOut">
              <a:rPr lang="en-US" smtClean="0"/>
              <a:pPr/>
              <a:t>1/29/2025</a:t>
            </a:fld>
            <a:endParaRPr lang="en-US"/>
          </a:p>
        </p:txBody>
      </p:sp>
      <p:sp>
        <p:nvSpPr>
          <p:cNvPr id="5" name="Footer Placeholder 4">
            <a:extLst>
              <a:ext uri="{FF2B5EF4-FFF2-40B4-BE49-F238E27FC236}">
                <a16:creationId xmlns:a16="http://schemas.microsoft.com/office/drawing/2014/main" id="{9F5F34DF-B628-8147-9311-1DE8F5A371CF}"/>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808E4DFF-9634-474C-742D-7AA5C3BC611B}"/>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86B9B352-F442-42FC-AA3E-0FEA416A7D25}" type="slidenum">
              <a:rPr lang="en-US" smtClean="0"/>
              <a:pPr/>
              <a:t>‹#›</a:t>
            </a:fld>
            <a:endParaRPr lang="en-US"/>
          </a:p>
        </p:txBody>
      </p:sp>
    </p:spTree>
    <p:extLst>
      <p:ext uri="{BB962C8B-B14F-4D97-AF65-F5344CB8AC3E}">
        <p14:creationId xmlns:p14="http://schemas.microsoft.com/office/powerpoint/2010/main" val="3731339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16927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6096000" y="681037"/>
            <a:ext cx="5187952"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6096000" y="3835400"/>
            <a:ext cx="51816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9652000" y="6273800"/>
            <a:ext cx="16256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7112000" y="6273800"/>
            <a:ext cx="2540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6096000" y="6273800"/>
            <a:ext cx="1020232"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789840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454111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165353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2C52-0712-1531-8800-6FF06A373F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562B2-8F37-E101-945D-26889ADAC8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C7801-0B12-9BA1-F3C1-15E2D77B0E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9ADE89-9C79-4485-468C-3D96EC550CFA}"/>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6" name="Footer Placeholder 5">
            <a:extLst>
              <a:ext uri="{FF2B5EF4-FFF2-40B4-BE49-F238E27FC236}">
                <a16:creationId xmlns:a16="http://schemas.microsoft.com/office/drawing/2014/main" id="{E7BD3D74-3940-56BD-1EEC-08F77746D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17365-3672-DF49-B18F-F34969D42D8F}"/>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81308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E85D-7C67-2D3C-362E-FE6B08D6C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413254-40AE-7040-5914-3A04CA1457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44C36E-34DB-53BE-57BE-ECA53F37EA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4A4DBE-99B9-0F1B-D4E4-D54E2AE78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B13C5A-A299-0EC2-07FA-2B66743794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2F4E4-EF5E-98D3-13EC-A60560894632}"/>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8" name="Footer Placeholder 7">
            <a:extLst>
              <a:ext uri="{FF2B5EF4-FFF2-40B4-BE49-F238E27FC236}">
                <a16:creationId xmlns:a16="http://schemas.microsoft.com/office/drawing/2014/main" id="{B8EC2F7C-F43D-0F22-C7A0-834ED84B4F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C18410-A64F-B25E-C7BB-7619F6E8C24A}"/>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358536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CF0E-1FFC-AFC4-1415-8DE08C6F4C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46849-4DEE-D626-B125-CBC4A63406D0}"/>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4" name="Footer Placeholder 3">
            <a:extLst>
              <a:ext uri="{FF2B5EF4-FFF2-40B4-BE49-F238E27FC236}">
                <a16:creationId xmlns:a16="http://schemas.microsoft.com/office/drawing/2014/main" id="{B382CAA1-1E5A-9AE8-40A3-8E210D89E6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361504-AFBD-02AF-3DB1-85D86B7F15E3}"/>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560834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4879DB-6B2F-F366-D897-F07F44F45617}"/>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3" name="Footer Placeholder 2">
            <a:extLst>
              <a:ext uri="{FF2B5EF4-FFF2-40B4-BE49-F238E27FC236}">
                <a16:creationId xmlns:a16="http://schemas.microsoft.com/office/drawing/2014/main" id="{4A7BE3FB-97BC-044B-5E00-69A9D71D2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536CE-B279-35ED-1657-4BEF628499FE}"/>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3804160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041A-1A8A-638B-E0D5-DADACA925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5E810B-2D34-0408-453A-9B3B7D59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61E62F-307C-AA13-24BD-C20B5582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01817C-F42B-80D7-4694-CC37DEF85ED2}"/>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6" name="Footer Placeholder 5">
            <a:extLst>
              <a:ext uri="{FF2B5EF4-FFF2-40B4-BE49-F238E27FC236}">
                <a16:creationId xmlns:a16="http://schemas.microsoft.com/office/drawing/2014/main" id="{7FD8DE60-1BA4-89B1-DDBB-B89877B0A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F7483-0722-2C1B-8BD9-D0B0EB882F71}"/>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365298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48DC-046E-4BE1-4F7D-2F75128E9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0B75C-238A-1436-9228-C9E7AF3EB2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AF5E7-700E-0007-3BDF-90717B63C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6AD2D-7DFC-09F8-CDCF-CA5FDDC89BD5}"/>
              </a:ext>
            </a:extLst>
          </p:cNvPr>
          <p:cNvSpPr>
            <a:spLocks noGrp="1"/>
          </p:cNvSpPr>
          <p:nvPr>
            <p:ph type="dt" sz="half" idx="10"/>
          </p:nvPr>
        </p:nvSpPr>
        <p:spPr/>
        <p:txBody>
          <a:bodyPr/>
          <a:lstStyle/>
          <a:p>
            <a:fld id="{A6529919-A596-4E3A-8142-6087C52352DA}" type="datetimeFigureOut">
              <a:rPr lang="en-US" smtClean="0"/>
              <a:t>1/29/2025</a:t>
            </a:fld>
            <a:endParaRPr lang="en-US"/>
          </a:p>
        </p:txBody>
      </p:sp>
      <p:sp>
        <p:nvSpPr>
          <p:cNvPr id="6" name="Footer Placeholder 5">
            <a:extLst>
              <a:ext uri="{FF2B5EF4-FFF2-40B4-BE49-F238E27FC236}">
                <a16:creationId xmlns:a16="http://schemas.microsoft.com/office/drawing/2014/main" id="{E9BBE09D-5A8D-9681-331A-78683AD0A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9D357-DFBB-25F6-72B8-6D152576E8AF}"/>
              </a:ext>
            </a:extLst>
          </p:cNvPr>
          <p:cNvSpPr>
            <a:spLocks noGrp="1"/>
          </p:cNvSpPr>
          <p:nvPr>
            <p:ph type="sldNum" sz="quarter" idx="12"/>
          </p:nvPr>
        </p:nvSpPr>
        <p:spPr/>
        <p:txBody>
          <a:bodyPr/>
          <a:lstStyle/>
          <a:p>
            <a:fld id="{86B9B352-F442-42FC-AA3E-0FEA416A7D25}" type="slidenum">
              <a:rPr lang="en-US" smtClean="0"/>
              <a:t>‹#›</a:t>
            </a:fld>
            <a:endParaRPr lang="en-US"/>
          </a:p>
        </p:txBody>
      </p:sp>
    </p:spTree>
    <p:extLst>
      <p:ext uri="{BB962C8B-B14F-4D97-AF65-F5344CB8AC3E}">
        <p14:creationId xmlns:p14="http://schemas.microsoft.com/office/powerpoint/2010/main" val="52730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882A8-11C0-EBD3-4CC8-62FDDFF69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DBFD56-BDD7-6E21-F944-BFD6A62E34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4325E-D997-EE70-1F65-339BEDA70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Cambria" panose="02040503050406030204" pitchFamily="18" charset="0"/>
                <a:ea typeface="Cambria" panose="02040503050406030204" pitchFamily="18" charset="0"/>
                <a:cs typeface="Calibri" panose="020F0502020204030204" pitchFamily="34" charset="0"/>
              </a:defRPr>
            </a:lvl1pPr>
          </a:lstStyle>
          <a:p>
            <a:fld id="{A6529919-A596-4E3A-8142-6087C52352DA}" type="datetimeFigureOut">
              <a:rPr lang="en-US" smtClean="0"/>
              <a:pPr/>
              <a:t>1/29/2025</a:t>
            </a:fld>
            <a:endParaRPr lang="en-US"/>
          </a:p>
        </p:txBody>
      </p:sp>
      <p:sp>
        <p:nvSpPr>
          <p:cNvPr id="5" name="Footer Placeholder 4">
            <a:extLst>
              <a:ext uri="{FF2B5EF4-FFF2-40B4-BE49-F238E27FC236}">
                <a16:creationId xmlns:a16="http://schemas.microsoft.com/office/drawing/2014/main" id="{F8E3969F-4D6F-5627-549D-56020045EE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Cambria" panose="02040503050406030204" pitchFamily="18" charset="0"/>
                <a:ea typeface="Cambria" panose="02040503050406030204" pitchFamily="18"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863FE430-2243-FBC9-D2F9-BA9842A7F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Cambria" panose="02040503050406030204" pitchFamily="18" charset="0"/>
                <a:ea typeface="Cambria" panose="02040503050406030204" pitchFamily="18" charset="0"/>
                <a:cs typeface="Calibri" panose="020F0502020204030204" pitchFamily="34" charset="0"/>
              </a:defRPr>
            </a:lvl1pPr>
          </a:lstStyle>
          <a:p>
            <a:fld id="{86B9B352-F442-42FC-AA3E-0FEA416A7D25}" type="slidenum">
              <a:rPr lang="en-US" smtClean="0"/>
              <a:pPr/>
              <a:t>‹#›</a:t>
            </a:fld>
            <a:endParaRPr lang="en-US"/>
          </a:p>
        </p:txBody>
      </p:sp>
    </p:spTree>
    <p:extLst>
      <p:ext uri="{BB962C8B-B14F-4D97-AF65-F5344CB8AC3E}">
        <p14:creationId xmlns:p14="http://schemas.microsoft.com/office/powerpoint/2010/main" val="1162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0090B-E881-3176-62AC-86AF3FB83C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920957-417B-56D6-D5B3-02F61C7FD5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5B8EB-4A7B-3BEF-F0E1-02BF58897A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ea typeface="Cambria" panose="02040503050406030204" pitchFamily="18" charset="0"/>
              </a:defRPr>
            </a:lvl1pPr>
          </a:lstStyle>
          <a:p>
            <a:fld id="{BC75169D-8D8D-411B-A12B-61A22539516B}" type="datetimeFigureOut">
              <a:rPr lang="en-US" smtClean="0"/>
              <a:pPr/>
              <a:t>1/29/2025</a:t>
            </a:fld>
            <a:endParaRPr lang="en-US"/>
          </a:p>
        </p:txBody>
      </p:sp>
      <p:sp>
        <p:nvSpPr>
          <p:cNvPr id="5" name="Footer Placeholder 4">
            <a:extLst>
              <a:ext uri="{FF2B5EF4-FFF2-40B4-BE49-F238E27FC236}">
                <a16:creationId xmlns:a16="http://schemas.microsoft.com/office/drawing/2014/main" id="{12EF1B31-286F-2503-A99D-5AA2DB8A5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E05D2C1C-B65F-65C8-6833-A7F3FCA16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ea typeface="Cambria" panose="02040503050406030204" pitchFamily="18" charset="0"/>
              </a:defRPr>
            </a:lvl1pPr>
          </a:lstStyle>
          <a:p>
            <a:fld id="{6DAFCC67-E18C-4576-B6B7-CEB59EE58D6D}" type="slidenum">
              <a:rPr lang="en-US" smtClean="0"/>
              <a:pPr/>
              <a:t>‹#›</a:t>
            </a:fld>
            <a:endParaRPr lang="en-US"/>
          </a:p>
        </p:txBody>
      </p:sp>
    </p:spTree>
    <p:extLst>
      <p:ext uri="{BB962C8B-B14F-4D97-AF65-F5344CB8AC3E}">
        <p14:creationId xmlns:p14="http://schemas.microsoft.com/office/powerpoint/2010/main" val="2770646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1/29/2025</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893603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rpai.umd.edu/" TargetMode="External"/><Relationship Id="rId2" Type="http://schemas.openxmlformats.org/officeDocument/2006/relationships/hyperlink" Target="https://jupyter.umd.ed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zjelveh.github.io/teaching/inst_808_syllabu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8.emf"/><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7.emf"/><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6.emf"/><Relationship Id="rId4" Type="http://schemas.openxmlformats.org/officeDocument/2006/relationships/image" Target="../media/image45.emf"/></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6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3.x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189D-93A9-BFEE-21B0-33F0FB7E8C2B}"/>
              </a:ext>
            </a:extLst>
          </p:cNvPr>
          <p:cNvSpPr>
            <a:spLocks noGrp="1"/>
          </p:cNvSpPr>
          <p:nvPr>
            <p:ph type="ctrTitle"/>
          </p:nvPr>
        </p:nvSpPr>
        <p:spPr/>
        <p:txBody>
          <a:bodyPr>
            <a:normAutofit fontScale="90000"/>
          </a:bodyPr>
          <a:lstStyle/>
          <a:p>
            <a:r>
              <a:rPr lang="en-US" dirty="0">
                <a:latin typeface="Cambria" panose="02040503050406030204" pitchFamily="18" charset="0"/>
                <a:ea typeface="Cambria" panose="02040503050406030204" pitchFamily="18" charset="0"/>
              </a:rPr>
              <a:t>INST 798/808:</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A.I.-Powered Research Assistants</a:t>
            </a:r>
          </a:p>
        </p:txBody>
      </p:sp>
      <p:sp>
        <p:nvSpPr>
          <p:cNvPr id="3" name="Subtitle 2">
            <a:extLst>
              <a:ext uri="{FF2B5EF4-FFF2-40B4-BE49-F238E27FC236}">
                <a16:creationId xmlns:a16="http://schemas.microsoft.com/office/drawing/2014/main" id="{4DED0844-DC5F-6FD4-8453-605F05C8D5AB}"/>
              </a:ext>
            </a:extLst>
          </p:cNvPr>
          <p:cNvSpPr>
            <a:spLocks noGrp="1"/>
          </p:cNvSpPr>
          <p:nvPr>
            <p:ph type="subTitle" idx="1"/>
          </p:nvPr>
        </p:nvSpPr>
        <p:spPr/>
        <p:txBody>
          <a:bodyPr>
            <a:normAutofit fontScale="40000" lnSpcReduction="20000"/>
          </a:bodyPr>
          <a:lstStyle/>
          <a:p>
            <a:endParaRPr lang="en-US" sz="6500" dirty="0"/>
          </a:p>
          <a:p>
            <a:r>
              <a:rPr lang="en-US" sz="8000" dirty="0"/>
              <a:t>Today: Introduction and/to Language Models</a:t>
            </a:r>
          </a:p>
          <a:p>
            <a:endParaRPr lang="en-US" dirty="0"/>
          </a:p>
          <a:p>
            <a:endParaRPr lang="en-US" dirty="0"/>
          </a:p>
          <a:p>
            <a:r>
              <a:rPr lang="en-US" sz="4200" dirty="0"/>
              <a:t>(Some slides borrowed/adopted from </a:t>
            </a:r>
            <a:r>
              <a:rPr lang="en-US" sz="4200" dirty="0" err="1"/>
              <a:t>Jurafsky</a:t>
            </a:r>
            <a:r>
              <a:rPr lang="en-US" sz="4200" dirty="0"/>
              <a:t> &amp; Martin (2025))</a:t>
            </a:r>
          </a:p>
        </p:txBody>
      </p:sp>
    </p:spTree>
    <p:extLst>
      <p:ext uri="{BB962C8B-B14F-4D97-AF65-F5344CB8AC3E}">
        <p14:creationId xmlns:p14="http://schemas.microsoft.com/office/powerpoint/2010/main" val="3093458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977F5-D576-4B51-3BD8-53410D399114}"/>
              </a:ext>
            </a:extLst>
          </p:cNvPr>
          <p:cNvSpPr>
            <a:spLocks noGrp="1"/>
          </p:cNvSpPr>
          <p:nvPr>
            <p:ph type="title"/>
          </p:nvPr>
        </p:nvSpPr>
        <p:spPr/>
        <p:txBody>
          <a:bodyPr/>
          <a:lstStyle/>
          <a:p>
            <a:r>
              <a:rPr lang="en-US" dirty="0"/>
              <a:t>LLMs in the Research Pipeline</a:t>
            </a:r>
          </a:p>
        </p:txBody>
      </p:sp>
      <p:sp>
        <p:nvSpPr>
          <p:cNvPr id="3" name="Content Placeholder 2">
            <a:extLst>
              <a:ext uri="{FF2B5EF4-FFF2-40B4-BE49-F238E27FC236}">
                <a16:creationId xmlns:a16="http://schemas.microsoft.com/office/drawing/2014/main" id="{E82A6870-E845-E646-3754-ED7BEB8A9E97}"/>
              </a:ext>
            </a:extLst>
          </p:cNvPr>
          <p:cNvSpPr>
            <a:spLocks noGrp="1"/>
          </p:cNvSpPr>
          <p:nvPr>
            <p:ph idx="1"/>
          </p:nvPr>
        </p:nvSpPr>
        <p:spPr/>
        <p:txBody>
          <a:bodyPr/>
          <a:lstStyle/>
          <a:p>
            <a:r>
              <a:rPr lang="en-US" dirty="0"/>
              <a:t>Traditional research:</a:t>
            </a:r>
          </a:p>
          <a:p>
            <a:pPr lvl="1"/>
            <a:r>
              <a:rPr lang="en-US" dirty="0"/>
              <a:t>R/Stata/Python/Excel for stats</a:t>
            </a:r>
          </a:p>
          <a:p>
            <a:pPr lvl="1"/>
            <a:r>
              <a:rPr lang="en-US" dirty="0" err="1"/>
              <a:t>Nvivo</a:t>
            </a:r>
            <a:r>
              <a:rPr lang="en-US" dirty="0"/>
              <a:t> for qualitative coding</a:t>
            </a:r>
          </a:p>
          <a:p>
            <a:pPr lvl="1"/>
            <a:endParaRPr lang="en-US" dirty="0"/>
          </a:p>
          <a:p>
            <a:r>
              <a:rPr lang="en-US" dirty="0"/>
              <a:t>LLMs are different:</a:t>
            </a:r>
          </a:p>
          <a:p>
            <a:pPr lvl="1"/>
            <a:r>
              <a:rPr lang="en-US" dirty="0"/>
              <a:t>Understand natural language</a:t>
            </a:r>
          </a:p>
          <a:p>
            <a:pPr lvl="1"/>
            <a:r>
              <a:rPr lang="en-US" dirty="0"/>
              <a:t>Handle both structured and unstructured data</a:t>
            </a:r>
          </a:p>
          <a:p>
            <a:pPr lvl="1"/>
            <a:r>
              <a:rPr lang="en-US" dirty="0"/>
              <a:t>Generate output that is both structured and unstructured</a:t>
            </a:r>
          </a:p>
        </p:txBody>
      </p:sp>
    </p:spTree>
    <p:extLst>
      <p:ext uri="{BB962C8B-B14F-4D97-AF65-F5344CB8AC3E}">
        <p14:creationId xmlns:p14="http://schemas.microsoft.com/office/powerpoint/2010/main" val="1815405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2CBA-69D9-FDA1-7D45-E2B293D5C166}"/>
              </a:ext>
            </a:extLst>
          </p:cNvPr>
          <p:cNvSpPr>
            <a:spLocks noGrp="1"/>
          </p:cNvSpPr>
          <p:nvPr>
            <p:ph type="title"/>
          </p:nvPr>
        </p:nvSpPr>
        <p:spPr/>
        <p:txBody>
          <a:bodyPr/>
          <a:lstStyle/>
          <a:p>
            <a:r>
              <a:rPr lang="en-US" dirty="0"/>
              <a:t>(Some) Places that LLMs Could Assist</a:t>
            </a:r>
          </a:p>
        </p:txBody>
      </p:sp>
      <p:sp>
        <p:nvSpPr>
          <p:cNvPr id="3" name="Content Placeholder 2">
            <a:extLst>
              <a:ext uri="{FF2B5EF4-FFF2-40B4-BE49-F238E27FC236}">
                <a16:creationId xmlns:a16="http://schemas.microsoft.com/office/drawing/2014/main" id="{872D71A5-5425-A99D-EC51-9EE2A8882257}"/>
              </a:ext>
            </a:extLst>
          </p:cNvPr>
          <p:cNvSpPr>
            <a:spLocks noGrp="1"/>
          </p:cNvSpPr>
          <p:nvPr>
            <p:ph idx="1"/>
          </p:nvPr>
        </p:nvSpPr>
        <p:spPr>
          <a:xfrm>
            <a:off x="838200" y="1825625"/>
            <a:ext cx="4121727" cy="4351338"/>
          </a:xfrm>
        </p:spPr>
        <p:txBody>
          <a:bodyPr>
            <a:normAutofit/>
          </a:bodyPr>
          <a:lstStyle/>
          <a:p>
            <a:pPr marL="0" indent="0">
              <a:buNone/>
            </a:pPr>
            <a:r>
              <a:rPr lang="en-US" dirty="0"/>
              <a:t>Research Design:</a:t>
            </a:r>
          </a:p>
          <a:p>
            <a:r>
              <a:rPr lang="en-US" dirty="0"/>
              <a:t>Help formulate hypotheses</a:t>
            </a:r>
          </a:p>
          <a:p>
            <a:pPr>
              <a:buFont typeface="Arial" panose="020B0604020202020204" pitchFamily="34" charset="0"/>
              <a:buChar char="•"/>
            </a:pPr>
            <a:r>
              <a:rPr lang="en-US" dirty="0"/>
              <a:t>Generate potential control variables</a:t>
            </a:r>
          </a:p>
          <a:p>
            <a:pPr>
              <a:buFont typeface="Arial" panose="020B0604020202020204" pitchFamily="34" charset="0"/>
              <a:buChar char="•"/>
            </a:pPr>
            <a:r>
              <a:rPr lang="en-US" dirty="0"/>
              <a:t>Identify methodological challenges</a:t>
            </a:r>
          </a:p>
          <a:p>
            <a:pPr>
              <a:buFont typeface="Arial" panose="020B0604020202020204" pitchFamily="34" charset="0"/>
              <a:buChar char="•"/>
            </a:pPr>
            <a:r>
              <a:rPr lang="en-US" dirty="0"/>
              <a:t>Suggest robustness checks</a:t>
            </a:r>
          </a:p>
          <a:p>
            <a:endParaRPr lang="en-US" dirty="0"/>
          </a:p>
        </p:txBody>
      </p:sp>
      <p:sp>
        <p:nvSpPr>
          <p:cNvPr id="4" name="Content Placeholder 2">
            <a:extLst>
              <a:ext uri="{FF2B5EF4-FFF2-40B4-BE49-F238E27FC236}">
                <a16:creationId xmlns:a16="http://schemas.microsoft.com/office/drawing/2014/main" id="{F64C9F79-7EE6-D87E-4933-52AA4C640062}"/>
              </a:ext>
            </a:extLst>
          </p:cNvPr>
          <p:cNvSpPr txBox="1">
            <a:spLocks/>
          </p:cNvSpPr>
          <p:nvPr/>
        </p:nvSpPr>
        <p:spPr>
          <a:xfrm>
            <a:off x="6096000" y="1825625"/>
            <a:ext cx="50984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Analysis:</a:t>
            </a:r>
          </a:p>
          <a:p>
            <a:r>
              <a:rPr lang="en-US" dirty="0"/>
              <a:t>Code qualitative data at scale</a:t>
            </a:r>
          </a:p>
          <a:p>
            <a:r>
              <a:rPr lang="en-US" dirty="0"/>
              <a:t>Extract features from text</a:t>
            </a:r>
          </a:p>
          <a:p>
            <a:r>
              <a:rPr lang="en-US" dirty="0"/>
              <a:t>Identify patterns in large datasets</a:t>
            </a:r>
          </a:p>
          <a:p>
            <a:r>
              <a:rPr lang="en-US" dirty="0"/>
              <a:t>Help interpret statistical results</a:t>
            </a:r>
          </a:p>
          <a:p>
            <a:r>
              <a:rPr lang="en-US" dirty="0"/>
              <a:t>Help write code</a:t>
            </a:r>
          </a:p>
        </p:txBody>
      </p:sp>
    </p:spTree>
    <p:extLst>
      <p:ext uri="{BB962C8B-B14F-4D97-AF65-F5344CB8AC3E}">
        <p14:creationId xmlns:p14="http://schemas.microsoft.com/office/powerpoint/2010/main" val="4273217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0AD2-70D1-41B3-64AF-98375B042303}"/>
              </a:ext>
            </a:extLst>
          </p:cNvPr>
          <p:cNvSpPr>
            <a:spLocks noGrp="1"/>
          </p:cNvSpPr>
          <p:nvPr>
            <p:ph type="title"/>
          </p:nvPr>
        </p:nvSpPr>
        <p:spPr/>
        <p:txBody>
          <a:bodyPr/>
          <a:lstStyle/>
          <a:p>
            <a:r>
              <a:rPr lang="en-US" dirty="0"/>
              <a:t>In this class</a:t>
            </a:r>
          </a:p>
        </p:txBody>
      </p:sp>
      <p:sp>
        <p:nvSpPr>
          <p:cNvPr id="3" name="Content Placeholder 2">
            <a:extLst>
              <a:ext uri="{FF2B5EF4-FFF2-40B4-BE49-F238E27FC236}">
                <a16:creationId xmlns:a16="http://schemas.microsoft.com/office/drawing/2014/main" id="{9E65F8DB-E0E4-BB73-36AE-1AFB03EE78E2}"/>
              </a:ext>
            </a:extLst>
          </p:cNvPr>
          <p:cNvSpPr>
            <a:spLocks noGrp="1"/>
          </p:cNvSpPr>
          <p:nvPr>
            <p:ph idx="1"/>
          </p:nvPr>
        </p:nvSpPr>
        <p:spPr>
          <a:xfrm>
            <a:off x="182420" y="1585481"/>
            <a:ext cx="10439400" cy="4833504"/>
          </a:xfrm>
        </p:spPr>
        <p:txBody>
          <a:bodyPr>
            <a:normAutofit/>
          </a:bodyPr>
          <a:lstStyle/>
          <a:p>
            <a:r>
              <a:rPr lang="en-US" dirty="0"/>
              <a:t>Particular focus on tradeoffs/synergies between using</a:t>
            </a:r>
          </a:p>
          <a:p>
            <a:pPr lvl="1"/>
            <a:endParaRPr lang="en-US" dirty="0"/>
          </a:p>
          <a:p>
            <a:pPr lvl="1"/>
            <a:r>
              <a:rPr lang="en-US" dirty="0"/>
              <a:t>Embeddings (traditionally quantitative)</a:t>
            </a:r>
          </a:p>
          <a:p>
            <a:pPr marL="457200" lvl="1" indent="0">
              <a:buNone/>
            </a:pPr>
            <a:endParaRPr lang="en-US" dirty="0"/>
          </a:p>
          <a:p>
            <a:pPr marL="457200" lvl="1" indent="0">
              <a:buNone/>
            </a:pPr>
            <a:r>
              <a:rPr lang="en-US" dirty="0"/>
              <a:t>Vs</a:t>
            </a:r>
          </a:p>
          <a:p>
            <a:pPr marL="457200" lvl="1" indent="0">
              <a:buNone/>
            </a:pPr>
            <a:endParaRPr lang="en-US" dirty="0"/>
          </a:p>
          <a:p>
            <a:pPr lvl="1"/>
            <a:endParaRPr lang="en-US" dirty="0"/>
          </a:p>
          <a:p>
            <a:pPr lvl="1"/>
            <a:r>
              <a:rPr lang="en-US" dirty="0"/>
              <a:t>Natural language output (traditionally qualitative)</a:t>
            </a:r>
          </a:p>
        </p:txBody>
      </p:sp>
      <p:pic>
        <p:nvPicPr>
          <p:cNvPr id="4" name="Picture 3">
            <a:extLst>
              <a:ext uri="{FF2B5EF4-FFF2-40B4-BE49-F238E27FC236}">
                <a16:creationId xmlns:a16="http://schemas.microsoft.com/office/drawing/2014/main" id="{B02DD3B9-2025-92C4-0468-732E20B1EED5}"/>
              </a:ext>
            </a:extLst>
          </p:cNvPr>
          <p:cNvPicPr>
            <a:picLocks noChangeAspect="1"/>
          </p:cNvPicPr>
          <p:nvPr/>
        </p:nvPicPr>
        <p:blipFill>
          <a:blip r:embed="rId2"/>
          <a:stretch>
            <a:fillRect/>
          </a:stretch>
        </p:blipFill>
        <p:spPr>
          <a:xfrm>
            <a:off x="6049819" y="2024368"/>
            <a:ext cx="5777350" cy="2202615"/>
          </a:xfrm>
          <a:prstGeom prst="rect">
            <a:avLst/>
          </a:prstGeom>
        </p:spPr>
      </p:pic>
      <p:pic>
        <p:nvPicPr>
          <p:cNvPr id="8" name="Picture 7">
            <a:extLst>
              <a:ext uri="{FF2B5EF4-FFF2-40B4-BE49-F238E27FC236}">
                <a16:creationId xmlns:a16="http://schemas.microsoft.com/office/drawing/2014/main" id="{C84EA3FF-BFC8-183F-CED8-AAA58309A983}"/>
              </a:ext>
            </a:extLst>
          </p:cNvPr>
          <p:cNvPicPr>
            <a:picLocks noChangeAspect="1"/>
          </p:cNvPicPr>
          <p:nvPr/>
        </p:nvPicPr>
        <p:blipFill>
          <a:blip r:embed="rId3"/>
          <a:stretch>
            <a:fillRect/>
          </a:stretch>
        </p:blipFill>
        <p:spPr>
          <a:xfrm>
            <a:off x="3187856" y="4994177"/>
            <a:ext cx="5291125" cy="1716041"/>
          </a:xfrm>
          <a:prstGeom prst="rect">
            <a:avLst/>
          </a:prstGeom>
        </p:spPr>
      </p:pic>
    </p:spTree>
    <p:extLst>
      <p:ext uri="{BB962C8B-B14F-4D97-AF65-F5344CB8AC3E}">
        <p14:creationId xmlns:p14="http://schemas.microsoft.com/office/powerpoint/2010/main" val="79981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2C14-D163-4696-F93C-0122FE01F09F}"/>
              </a:ext>
            </a:extLst>
          </p:cNvPr>
          <p:cNvSpPr>
            <a:spLocks noGrp="1"/>
          </p:cNvSpPr>
          <p:nvPr>
            <p:ph type="title"/>
          </p:nvPr>
        </p:nvSpPr>
        <p:spPr/>
        <p:txBody>
          <a:bodyPr/>
          <a:lstStyle/>
          <a:p>
            <a:r>
              <a:rPr lang="en-US" dirty="0"/>
              <a:t>Course Roadmap</a:t>
            </a:r>
          </a:p>
        </p:txBody>
      </p:sp>
      <p:sp>
        <p:nvSpPr>
          <p:cNvPr id="3" name="Content Placeholder 2">
            <a:extLst>
              <a:ext uri="{FF2B5EF4-FFF2-40B4-BE49-F238E27FC236}">
                <a16:creationId xmlns:a16="http://schemas.microsoft.com/office/drawing/2014/main" id="{0DC06B80-F227-0713-1E7B-5AAC0CB3855D}"/>
              </a:ext>
            </a:extLst>
          </p:cNvPr>
          <p:cNvSpPr>
            <a:spLocks noGrp="1"/>
          </p:cNvSpPr>
          <p:nvPr>
            <p:ph idx="1"/>
          </p:nvPr>
        </p:nvSpPr>
        <p:spPr/>
        <p:txBody>
          <a:bodyPr>
            <a:normAutofit fontScale="92500" lnSpcReduction="20000"/>
          </a:bodyPr>
          <a:lstStyle/>
          <a:p>
            <a:r>
              <a:rPr lang="en-US" dirty="0"/>
              <a:t>Background (5 to 6 weeks):</a:t>
            </a:r>
          </a:p>
          <a:p>
            <a:pPr lvl="1"/>
            <a:r>
              <a:rPr lang="en-US" dirty="0"/>
              <a:t>Language Models</a:t>
            </a:r>
          </a:p>
          <a:p>
            <a:pPr lvl="1"/>
            <a:r>
              <a:rPr lang="en-US" dirty="0"/>
              <a:t>(Static) Embeddings</a:t>
            </a:r>
          </a:p>
          <a:p>
            <a:pPr lvl="1"/>
            <a:r>
              <a:rPr lang="en-US" dirty="0"/>
              <a:t>Neural Networks Basics</a:t>
            </a:r>
          </a:p>
          <a:p>
            <a:pPr lvl="1"/>
            <a:r>
              <a:rPr lang="en-US" dirty="0"/>
              <a:t>Attention / Transformers</a:t>
            </a:r>
          </a:p>
          <a:p>
            <a:pPr lvl="1"/>
            <a:r>
              <a:rPr lang="en-US" dirty="0"/>
              <a:t>Mechanistic Interpretability</a:t>
            </a:r>
          </a:p>
          <a:p>
            <a:r>
              <a:rPr lang="en-US" dirty="0"/>
              <a:t>Applications to Concept Tracing (6 weeks):</a:t>
            </a:r>
          </a:p>
          <a:p>
            <a:pPr lvl="1"/>
            <a:r>
              <a:rPr lang="en-US" dirty="0"/>
              <a:t>Topic Modeling</a:t>
            </a:r>
          </a:p>
          <a:p>
            <a:pPr lvl="1"/>
            <a:r>
              <a:rPr lang="en-US" dirty="0"/>
              <a:t>Concept Tracing</a:t>
            </a:r>
          </a:p>
          <a:p>
            <a:pPr lvl="1"/>
            <a:r>
              <a:rPr lang="en-US" dirty="0"/>
              <a:t>Qualitative Coding with LLMs</a:t>
            </a:r>
          </a:p>
          <a:p>
            <a:r>
              <a:rPr lang="en-US" dirty="0"/>
              <a:t>Other Topics (2 weeks):</a:t>
            </a:r>
          </a:p>
          <a:p>
            <a:pPr lvl="1"/>
            <a:r>
              <a:rPr lang="en-US" dirty="0"/>
              <a:t>Fine-tuning</a:t>
            </a:r>
          </a:p>
          <a:p>
            <a:pPr lvl="1"/>
            <a:r>
              <a:rPr lang="en-US" dirty="0"/>
              <a:t>TBD </a:t>
            </a:r>
          </a:p>
          <a:p>
            <a:pPr marL="457200" lvl="1" indent="0">
              <a:buNone/>
            </a:pPr>
            <a:endParaRPr lang="en-US" dirty="0"/>
          </a:p>
        </p:txBody>
      </p:sp>
    </p:spTree>
    <p:extLst>
      <p:ext uri="{BB962C8B-B14F-4D97-AF65-F5344CB8AC3E}">
        <p14:creationId xmlns:p14="http://schemas.microsoft.com/office/powerpoint/2010/main" val="3181573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EFA3-5376-5999-E6E5-482628DFC9B8}"/>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B1B75A04-4C45-72EC-1032-2CE3D6DB596D}"/>
              </a:ext>
            </a:extLst>
          </p:cNvPr>
          <p:cNvSpPr>
            <a:spLocks noGrp="1"/>
          </p:cNvSpPr>
          <p:nvPr>
            <p:ph idx="1"/>
          </p:nvPr>
        </p:nvSpPr>
        <p:spPr/>
        <p:txBody>
          <a:bodyPr/>
          <a:lstStyle/>
          <a:p>
            <a:r>
              <a:rPr lang="en-US" dirty="0"/>
              <a:t>Ideally:</a:t>
            </a:r>
          </a:p>
          <a:p>
            <a:pPr lvl="1"/>
            <a:r>
              <a:rPr lang="en-US" dirty="0"/>
              <a:t>Intermediate/Advanced Python </a:t>
            </a:r>
          </a:p>
          <a:p>
            <a:pPr lvl="1"/>
            <a:r>
              <a:rPr lang="en-US" dirty="0"/>
              <a:t>Basic/Intermediate Probability</a:t>
            </a:r>
          </a:p>
          <a:p>
            <a:pPr lvl="1"/>
            <a:r>
              <a:rPr lang="en-US" dirty="0"/>
              <a:t>Basic/Intermediate Linear Algebra</a:t>
            </a:r>
          </a:p>
          <a:p>
            <a:pPr lvl="1"/>
            <a:r>
              <a:rPr lang="en-US" dirty="0"/>
              <a:t>Intermediate knowledge of Machine Learning/Data Science</a:t>
            </a:r>
          </a:p>
          <a:p>
            <a:pPr marL="457200" lvl="1" indent="0">
              <a:buNone/>
            </a:pPr>
            <a:endParaRPr lang="en-US" dirty="0"/>
          </a:p>
        </p:txBody>
      </p:sp>
    </p:spTree>
    <p:extLst>
      <p:ext uri="{BB962C8B-B14F-4D97-AF65-F5344CB8AC3E}">
        <p14:creationId xmlns:p14="http://schemas.microsoft.com/office/powerpoint/2010/main" val="2523642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0F44-48CE-32C7-3401-71EF0B1DE291}"/>
              </a:ext>
            </a:extLst>
          </p:cNvPr>
          <p:cNvSpPr>
            <a:spLocks noGrp="1"/>
          </p:cNvSpPr>
          <p:nvPr>
            <p:ph type="title"/>
          </p:nvPr>
        </p:nvSpPr>
        <p:spPr/>
        <p:txBody>
          <a:bodyPr/>
          <a:lstStyle/>
          <a:p>
            <a:r>
              <a:rPr lang="en-US" dirty="0"/>
              <a:t>Technical Requirements</a:t>
            </a:r>
          </a:p>
        </p:txBody>
      </p:sp>
      <p:sp>
        <p:nvSpPr>
          <p:cNvPr id="3" name="Content Placeholder 2">
            <a:extLst>
              <a:ext uri="{FF2B5EF4-FFF2-40B4-BE49-F238E27FC236}">
                <a16:creationId xmlns:a16="http://schemas.microsoft.com/office/drawing/2014/main" id="{1F9CD43B-5C4F-3DC2-3C3A-B223717779F3}"/>
              </a:ext>
            </a:extLst>
          </p:cNvPr>
          <p:cNvSpPr>
            <a:spLocks noGrp="1"/>
          </p:cNvSpPr>
          <p:nvPr>
            <p:ph idx="1"/>
          </p:nvPr>
        </p:nvSpPr>
        <p:spPr/>
        <p:txBody>
          <a:bodyPr/>
          <a:lstStyle/>
          <a:p>
            <a:r>
              <a:rPr lang="en-US" dirty="0"/>
              <a:t>A work in progress. I expect we will use some combination of the following:</a:t>
            </a:r>
          </a:p>
          <a:p>
            <a:pPr lvl="1"/>
            <a:r>
              <a:rPr lang="en-US" dirty="0">
                <a:hlinkClick r:id="rId2"/>
              </a:rPr>
              <a:t>https://jupyter.umd.edu</a:t>
            </a:r>
            <a:r>
              <a:rPr lang="en-US" dirty="0"/>
              <a:t> (</a:t>
            </a:r>
            <a:r>
              <a:rPr lang="en-US" dirty="0" err="1"/>
              <a:t>jupyterhub</a:t>
            </a:r>
            <a:r>
              <a:rPr lang="en-US" dirty="0"/>
              <a:t> server, for low-resource labs)</a:t>
            </a:r>
          </a:p>
          <a:p>
            <a:pPr lvl="2"/>
            <a:r>
              <a:rPr lang="en-US" dirty="0"/>
              <a:t>Feel free to use other versions (local </a:t>
            </a:r>
            <a:r>
              <a:rPr lang="en-US" dirty="0" err="1"/>
              <a:t>jupyter</a:t>
            </a:r>
            <a:r>
              <a:rPr lang="en-US" dirty="0"/>
              <a:t>, google collab, </a:t>
            </a:r>
            <a:r>
              <a:rPr lang="en-US" dirty="0" err="1"/>
              <a:t>etc</a:t>
            </a:r>
            <a:r>
              <a:rPr lang="en-US" dirty="0"/>
              <a:t>)</a:t>
            </a:r>
          </a:p>
          <a:p>
            <a:pPr lvl="1"/>
            <a:r>
              <a:rPr lang="en-US" dirty="0"/>
              <a:t>Local LLMs </a:t>
            </a:r>
          </a:p>
          <a:p>
            <a:pPr lvl="2"/>
            <a:r>
              <a:rPr lang="en-US" dirty="0"/>
              <a:t>Later in semester. Lightweight (and not state of the art) LLMs that can be run locally on your own machine</a:t>
            </a:r>
          </a:p>
          <a:p>
            <a:pPr lvl="1"/>
            <a:r>
              <a:rPr lang="en-US" dirty="0" err="1"/>
              <a:t>TerpAI</a:t>
            </a:r>
            <a:r>
              <a:rPr lang="en-US" dirty="0"/>
              <a:t> (gives access to gpt-4o)</a:t>
            </a:r>
          </a:p>
          <a:p>
            <a:pPr lvl="2"/>
            <a:r>
              <a:rPr lang="en-US" dirty="0">
                <a:hlinkClick r:id="rId3"/>
              </a:rPr>
              <a:t>https://terpai.umd.edu</a:t>
            </a:r>
            <a:endParaRPr lang="en-US" dirty="0"/>
          </a:p>
          <a:p>
            <a:pPr lvl="1"/>
            <a:r>
              <a:rPr lang="en-US" dirty="0"/>
              <a:t>Exploring options for more advanced models (</a:t>
            </a:r>
            <a:r>
              <a:rPr lang="en-US" dirty="0" err="1"/>
              <a:t>DeepSeek</a:t>
            </a:r>
            <a:r>
              <a:rPr lang="en-US" dirty="0"/>
              <a:t>, o1, </a:t>
            </a:r>
            <a:r>
              <a:rPr lang="en-US" dirty="0" err="1"/>
              <a:t>etc</a:t>
            </a:r>
            <a:r>
              <a:rPr lang="en-US" dirty="0"/>
              <a:t>)</a:t>
            </a:r>
          </a:p>
          <a:p>
            <a:pPr lvl="1"/>
            <a:endParaRPr lang="en-US" dirty="0"/>
          </a:p>
        </p:txBody>
      </p:sp>
    </p:spTree>
    <p:extLst>
      <p:ext uri="{BB962C8B-B14F-4D97-AF65-F5344CB8AC3E}">
        <p14:creationId xmlns:p14="http://schemas.microsoft.com/office/powerpoint/2010/main" val="1147708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3FB0-D1EF-5C40-2956-B13D5C83588E}"/>
              </a:ext>
            </a:extLst>
          </p:cNvPr>
          <p:cNvSpPr>
            <a:spLocks noGrp="1"/>
          </p:cNvSpPr>
          <p:nvPr>
            <p:ph type="title"/>
          </p:nvPr>
        </p:nvSpPr>
        <p:spPr/>
        <p:txBody>
          <a:bodyPr/>
          <a:lstStyle/>
          <a:p>
            <a:r>
              <a:rPr lang="en-US" dirty="0"/>
              <a:t>Assessments</a:t>
            </a:r>
          </a:p>
        </p:txBody>
      </p:sp>
      <p:sp>
        <p:nvSpPr>
          <p:cNvPr id="3" name="Content Placeholder 2">
            <a:extLst>
              <a:ext uri="{FF2B5EF4-FFF2-40B4-BE49-F238E27FC236}">
                <a16:creationId xmlns:a16="http://schemas.microsoft.com/office/drawing/2014/main" id="{B0349382-C3CC-BFA6-767C-F083196EAEEE}"/>
              </a:ext>
            </a:extLst>
          </p:cNvPr>
          <p:cNvSpPr>
            <a:spLocks noGrp="1"/>
          </p:cNvSpPr>
          <p:nvPr>
            <p:ph idx="1"/>
          </p:nvPr>
        </p:nvSpPr>
        <p:spPr/>
        <p:txBody>
          <a:bodyPr>
            <a:normAutofit lnSpcReduction="10000"/>
          </a:bodyPr>
          <a:lstStyle/>
          <a:p>
            <a:r>
              <a:rPr lang="en-US" dirty="0"/>
              <a:t>Weekly question/reflections (20%)</a:t>
            </a:r>
          </a:p>
          <a:p>
            <a:pPr lvl="1"/>
            <a:r>
              <a:rPr lang="en-US" dirty="0"/>
              <a:t>Due </a:t>
            </a:r>
            <a:r>
              <a:rPr lang="en-US" b="1" dirty="0">
                <a:solidFill>
                  <a:srgbClr val="C00000"/>
                </a:solidFill>
              </a:rPr>
              <a:t>Tuesdays at 5pm</a:t>
            </a:r>
            <a:r>
              <a:rPr lang="en-US" dirty="0"/>
              <a:t> for that week</a:t>
            </a:r>
          </a:p>
          <a:p>
            <a:pPr lvl="1"/>
            <a:r>
              <a:rPr lang="en-US" dirty="0"/>
              <a:t>First one will be due </a:t>
            </a:r>
            <a:r>
              <a:rPr lang="en-US" b="1" dirty="0">
                <a:solidFill>
                  <a:srgbClr val="C00000"/>
                </a:solidFill>
              </a:rPr>
              <a:t>2/11</a:t>
            </a:r>
            <a:endParaRPr lang="en-US" dirty="0"/>
          </a:p>
          <a:p>
            <a:endParaRPr lang="en-US" dirty="0"/>
          </a:p>
          <a:p>
            <a:r>
              <a:rPr lang="en-US" dirty="0"/>
              <a:t>Presentations (20%)</a:t>
            </a:r>
          </a:p>
          <a:p>
            <a:pPr lvl="1"/>
            <a:r>
              <a:rPr lang="en-US" dirty="0"/>
              <a:t>Aiming to start these Week 4 or 5, more info to follow</a:t>
            </a:r>
          </a:p>
          <a:p>
            <a:endParaRPr lang="en-US" dirty="0"/>
          </a:p>
          <a:p>
            <a:r>
              <a:rPr lang="en-US" dirty="0"/>
              <a:t>Research Project Proposal (20%) </a:t>
            </a:r>
            <a:r>
              <a:rPr lang="en-US" b="1" dirty="0">
                <a:solidFill>
                  <a:srgbClr val="C00000"/>
                </a:solidFill>
              </a:rPr>
              <a:t>(Due 3/20)</a:t>
            </a:r>
          </a:p>
          <a:p>
            <a:endParaRPr lang="en-US" dirty="0"/>
          </a:p>
          <a:p>
            <a:r>
              <a:rPr lang="en-US" dirty="0"/>
              <a:t>Final Paper </a:t>
            </a:r>
            <a:r>
              <a:rPr lang="en-US" b="1" dirty="0">
                <a:solidFill>
                  <a:srgbClr val="C00000"/>
                </a:solidFill>
              </a:rPr>
              <a:t>(Due 5/15)</a:t>
            </a:r>
          </a:p>
        </p:txBody>
      </p:sp>
    </p:spTree>
    <p:extLst>
      <p:ext uri="{BB962C8B-B14F-4D97-AF65-F5344CB8AC3E}">
        <p14:creationId xmlns:p14="http://schemas.microsoft.com/office/powerpoint/2010/main" val="684347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F976-B958-CDE4-5A02-7AA375A31D4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F43F5823-AE2E-B77B-BE67-5AB94CF9D4B8}"/>
              </a:ext>
            </a:extLst>
          </p:cNvPr>
          <p:cNvSpPr>
            <a:spLocks noGrp="1"/>
          </p:cNvSpPr>
          <p:nvPr>
            <p:ph idx="1"/>
          </p:nvPr>
        </p:nvSpPr>
        <p:spPr/>
        <p:txBody>
          <a:bodyPr>
            <a:normAutofit lnSpcReduction="10000"/>
          </a:bodyPr>
          <a:lstStyle/>
          <a:p>
            <a:r>
              <a:rPr lang="en-US" dirty="0"/>
              <a:t>Most course content will be here:</a:t>
            </a:r>
          </a:p>
          <a:p>
            <a:pPr lvl="1"/>
            <a:r>
              <a:rPr lang="en-US" dirty="0">
                <a:hlinkClick r:id="rId2"/>
              </a:rPr>
              <a:t>https://zjelveh.github.io/teaching/inst_808_syllabus</a:t>
            </a:r>
            <a:endParaRPr lang="en-US" dirty="0"/>
          </a:p>
          <a:p>
            <a:pPr lvl="1"/>
            <a:endParaRPr lang="en-US" dirty="0"/>
          </a:p>
          <a:p>
            <a:r>
              <a:rPr lang="en-US" dirty="0"/>
              <a:t>On ELMS:</a:t>
            </a:r>
          </a:p>
          <a:p>
            <a:pPr lvl="1"/>
            <a:r>
              <a:rPr lang="en-US" dirty="0"/>
              <a:t>Announcements</a:t>
            </a:r>
          </a:p>
          <a:p>
            <a:pPr lvl="1"/>
            <a:r>
              <a:rPr lang="en-US" dirty="0"/>
              <a:t>Submissions </a:t>
            </a:r>
          </a:p>
          <a:p>
            <a:pPr lvl="1"/>
            <a:r>
              <a:rPr lang="en-US" dirty="0"/>
              <a:t>Class videos (probably)</a:t>
            </a:r>
          </a:p>
          <a:p>
            <a:endParaRPr lang="en-US" dirty="0"/>
          </a:p>
          <a:p>
            <a:r>
              <a:rPr lang="en-US" dirty="0"/>
              <a:t>Office Hours (TBD, by appointment)</a:t>
            </a:r>
          </a:p>
          <a:p>
            <a:pPr lvl="1"/>
            <a:r>
              <a:rPr lang="en-US" dirty="0"/>
              <a:t>Must meet with me to go over research proposal idea</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2266546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E84A-D62E-3419-067F-DF4B381A7865}"/>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64D94556-3CB1-F405-1E9A-FFA4A51B9570}"/>
              </a:ext>
            </a:extLst>
          </p:cNvPr>
          <p:cNvSpPr>
            <a:spLocks noGrp="1"/>
          </p:cNvSpPr>
          <p:nvPr>
            <p:ph idx="1"/>
          </p:nvPr>
        </p:nvSpPr>
        <p:spPr/>
        <p:txBody>
          <a:bodyPr/>
          <a:lstStyle/>
          <a:p>
            <a:r>
              <a:rPr lang="en-US" dirty="0"/>
              <a:t>Language Model</a:t>
            </a:r>
          </a:p>
          <a:p>
            <a:r>
              <a:rPr lang="en-US" dirty="0"/>
              <a:t>N-gram Language Model</a:t>
            </a:r>
          </a:p>
          <a:p>
            <a:r>
              <a:rPr lang="en-US" dirty="0"/>
              <a:t>Evaluating Language Models w/ Perplexity</a:t>
            </a:r>
          </a:p>
          <a:p>
            <a:r>
              <a:rPr lang="en-US" dirty="0"/>
              <a:t>Objective Function</a:t>
            </a:r>
          </a:p>
          <a:p>
            <a:r>
              <a:rPr lang="en-US" dirty="0"/>
              <a:t>Logistic Regression</a:t>
            </a:r>
          </a:p>
          <a:p>
            <a:r>
              <a:rPr lang="en-US" dirty="0"/>
              <a:t>Multinomial Logistic Regression</a:t>
            </a:r>
          </a:p>
        </p:txBody>
      </p:sp>
    </p:spTree>
    <p:extLst>
      <p:ext uri="{BB962C8B-B14F-4D97-AF65-F5344CB8AC3E}">
        <p14:creationId xmlns:p14="http://schemas.microsoft.com/office/powerpoint/2010/main" val="3301186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C18FC3-F8B8-F05A-27EA-E2BB73932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39117-EAE5-82BE-E564-4CB34268A947}"/>
              </a:ext>
            </a:extLst>
          </p:cNvPr>
          <p:cNvSpPr>
            <a:spLocks noGrp="1"/>
          </p:cNvSpPr>
          <p:nvPr>
            <p:ph type="title"/>
          </p:nvPr>
        </p:nvSpPr>
        <p:spPr>
          <a:xfrm>
            <a:off x="838200" y="2766218"/>
            <a:ext cx="10515600" cy="1325563"/>
          </a:xfrm>
        </p:spPr>
        <p:txBody>
          <a:bodyPr/>
          <a:lstStyle/>
          <a:p>
            <a:r>
              <a:rPr lang="en-US" dirty="0">
                <a:solidFill>
                  <a:schemeClr val="bg1"/>
                </a:solidFill>
              </a:rPr>
              <a:t>Language Models</a:t>
            </a:r>
          </a:p>
        </p:txBody>
      </p:sp>
    </p:spTree>
    <p:extLst>
      <p:ext uri="{BB962C8B-B14F-4D97-AF65-F5344CB8AC3E}">
        <p14:creationId xmlns:p14="http://schemas.microsoft.com/office/powerpoint/2010/main" val="155682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12A7-EEBF-2116-C895-99DC56F0885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2A9BE8E9-6568-0954-22CB-C7E9BA8308B6}"/>
              </a:ext>
            </a:extLst>
          </p:cNvPr>
          <p:cNvSpPr>
            <a:spLocks noGrp="1"/>
          </p:cNvSpPr>
          <p:nvPr>
            <p:ph idx="1"/>
          </p:nvPr>
        </p:nvSpPr>
        <p:spPr/>
        <p:txBody>
          <a:bodyPr/>
          <a:lstStyle/>
          <a:p>
            <a:endParaRPr lang="en-US" dirty="0"/>
          </a:p>
        </p:txBody>
      </p:sp>
      <p:sp>
        <p:nvSpPr>
          <p:cNvPr id="4" name="AutoShape 2" descr="Image of ">
            <a:extLst>
              <a:ext uri="{FF2B5EF4-FFF2-40B4-BE49-F238E27FC236}">
                <a16:creationId xmlns:a16="http://schemas.microsoft.com/office/drawing/2014/main" id="{E7F79E4A-B548-0904-F8A5-B203A2D687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D46A2FE-0092-80C5-4678-6F4776BA3620}"/>
              </a:ext>
            </a:extLst>
          </p:cNvPr>
          <p:cNvPicPr>
            <a:picLocks noChangeAspect="1"/>
          </p:cNvPicPr>
          <p:nvPr/>
        </p:nvPicPr>
        <p:blipFill>
          <a:blip r:embed="rId2"/>
          <a:stretch>
            <a:fillRect/>
          </a:stretch>
        </p:blipFill>
        <p:spPr>
          <a:xfrm>
            <a:off x="3657600" y="1664853"/>
            <a:ext cx="4876800" cy="4876800"/>
          </a:xfrm>
          <a:prstGeom prst="rect">
            <a:avLst/>
          </a:prstGeom>
        </p:spPr>
      </p:pic>
    </p:spTree>
    <p:extLst>
      <p:ext uri="{BB962C8B-B14F-4D97-AF65-F5344CB8AC3E}">
        <p14:creationId xmlns:p14="http://schemas.microsoft.com/office/powerpoint/2010/main" val="2040349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B1D3-0D3F-D644-4965-13922946A1F2}"/>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CD3198D0-AC46-7E19-83E1-2EC047922D2F}"/>
              </a:ext>
            </a:extLst>
          </p:cNvPr>
          <p:cNvSpPr>
            <a:spLocks noGrp="1"/>
          </p:cNvSpPr>
          <p:nvPr>
            <p:ph idx="1"/>
          </p:nvPr>
        </p:nvSpPr>
        <p:spPr/>
        <p:txBody>
          <a:bodyPr/>
          <a:lstStyle/>
          <a:p>
            <a:r>
              <a:rPr lang="en-US" dirty="0"/>
              <a:t>Goal: Use the statistics derived from language usage to help with tasks in natural language processing (machine translation, spelling correction, document classification, etc.)</a:t>
            </a:r>
          </a:p>
          <a:p>
            <a:endParaRPr lang="en-US" dirty="0"/>
          </a:p>
          <a:p>
            <a:r>
              <a:rPr lang="en-US" dirty="0"/>
              <a:t>Trace earliest statistical approaches to Claude Shannon’s work and Markov chains in the 1950s. </a:t>
            </a:r>
          </a:p>
          <a:p>
            <a:endParaRPr lang="en-US" dirty="0"/>
          </a:p>
        </p:txBody>
      </p:sp>
    </p:spTree>
    <p:extLst>
      <p:ext uri="{BB962C8B-B14F-4D97-AF65-F5344CB8AC3E}">
        <p14:creationId xmlns:p14="http://schemas.microsoft.com/office/powerpoint/2010/main" val="1197636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3200" dirty="0">
                <a:latin typeface="Calibri" charset="0"/>
              </a:rPr>
              <a:t>No!  Too many possible sentences!</a:t>
            </a:r>
          </a:p>
          <a:p>
            <a:pPr eaLnBrk="1" hangingPunct="1"/>
            <a:r>
              <a:rPr lang="en-US" sz="32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812800" y="3420533"/>
            <a:ext cx="10058400" cy="1024819"/>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609601" y="2584489"/>
            <a:ext cx="9792705" cy="569344"/>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10668000" y="2610247"/>
            <a:ext cx="444352"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Lucida Sans" charset="0"/>
                <a:ea typeface="ＭＳ Ｐゴシック" charset="0"/>
              </a:rPr>
              <a:t>=</a:t>
            </a:r>
          </a:p>
        </p:txBody>
      </p:sp>
    </p:spTree>
    <p:extLst>
      <p:ext uri="{BB962C8B-B14F-4D97-AF65-F5344CB8AC3E}">
        <p14:creationId xmlns:p14="http://schemas.microsoft.com/office/powerpoint/2010/main" val="2211141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p>
        </p:txBody>
      </p:sp>
      <p:sp>
        <p:nvSpPr>
          <p:cNvPr id="65539" name="Rectangle 3"/>
          <p:cNvSpPr>
            <a:spLocks noGrp="1" noChangeArrowheads="1"/>
          </p:cNvSpPr>
          <p:nvPr>
            <p:ph idx="1"/>
          </p:nvPr>
        </p:nvSpPr>
        <p:spPr>
          <a:xfrm>
            <a:off x="1097280" y="1600200"/>
            <a:ext cx="10688320" cy="4572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201079" lvl="1" indent="0">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1097280" y="1600200"/>
            <a:ext cx="10891520" cy="4572000"/>
          </a:xfrm>
        </p:spPr>
        <p:txBody>
          <a:bodyPr>
            <a:normAutofit lnSpcReduction="10000"/>
          </a:bodyPr>
          <a:lstStyle/>
          <a:p>
            <a:pPr eaLnBrk="1" hangingPunct="1"/>
            <a:r>
              <a:rPr lang="en-US" dirty="0">
                <a:latin typeface="Calibri" charset="0"/>
              </a:rPr>
              <a:t>Recall the definition of conditional probabilities</a:t>
            </a:r>
            <a:endParaRPr lang="en-US" sz="4800" dirty="0">
              <a:latin typeface="Calibri" charset="0"/>
            </a:endParaRPr>
          </a:p>
          <a:p>
            <a:pPr marL="609585" lvl="1" indent="0">
              <a:buNone/>
            </a:pPr>
            <a:r>
              <a:rPr lang="en-US" dirty="0">
                <a:latin typeface="Times New Roman" panose="02020603050405020304" pitchFamily="18" charset="0"/>
                <a:cs typeface="Times New Roman" panose="02020603050405020304" pitchFamily="18" charset="0"/>
              </a:rPr>
              <a:t>P(B|A) = P(A,B)/P(A)</a:t>
            </a:r>
            <a:r>
              <a:rPr lang="en-US" sz="4800" dirty="0">
                <a:latin typeface="Calibri" charset="0"/>
              </a:rPr>
              <a:t>	</a:t>
            </a:r>
            <a:r>
              <a:rPr lang="en-US" dirty="0">
                <a:latin typeface="Calibri" charset="0"/>
              </a:rPr>
              <a:t>Rewriting:   </a:t>
            </a:r>
            <a:r>
              <a:rPr lang="en-US" dirty="0">
                <a:latin typeface="Times New Roman" panose="02020603050405020304" pitchFamily="18" charset="0"/>
                <a:cs typeface="Times New Roman" panose="02020603050405020304" pitchFamily="18" charset="0"/>
              </a:rPr>
              <a:t>P(A,B) = P(A) P(B|A)</a:t>
            </a:r>
          </a:p>
          <a:p>
            <a:pPr marL="609585" lvl="1" indent="0">
              <a:buNone/>
            </a:pPr>
            <a:endParaRPr lang="en-US" dirty="0">
              <a:latin typeface="Calibri" charset="0"/>
            </a:endParaRPr>
          </a:p>
          <a:p>
            <a:r>
              <a:rPr lang="en-US" dirty="0">
                <a:latin typeface="Calibri" charset="0"/>
              </a:rPr>
              <a:t>More variables:</a:t>
            </a:r>
          </a:p>
          <a:p>
            <a:pPr marL="609585" lvl="1" indent="0">
              <a:buNone/>
            </a:pPr>
            <a:r>
              <a:rPr lang="en-US" dirty="0">
                <a:latin typeface="Times New Roman" panose="02020603050405020304" pitchFamily="18" charset="0"/>
                <a:cs typeface="Times New Roman" panose="02020603050405020304" pitchFamily="18" charset="0"/>
              </a:rPr>
              <a:t> P(A,B,C,D) = P(A) P(B|A) P(C|A,B) P(D|A,B,C)</a:t>
            </a:r>
            <a:endParaRPr lang="en-US" sz="4267" dirty="0">
              <a:latin typeface="Times New Roman" panose="02020603050405020304" pitchFamily="18" charset="0"/>
              <a:cs typeface="Times New Roman" panose="02020603050405020304" pitchFamily="18" charset="0"/>
            </a:endParaRPr>
          </a:p>
          <a:p>
            <a:pPr eaLnBrk="1" hangingPunct="1"/>
            <a:r>
              <a:rPr lang="en-US" dirty="0">
                <a:latin typeface="Calibri" charset="0"/>
              </a:rPr>
              <a:t>The Chain Rule in General</a:t>
            </a:r>
          </a:p>
          <a:p>
            <a:pPr eaLnBrk="1" hangingPunct="1">
              <a:buNone/>
            </a:pPr>
            <a:r>
              <a:rPr lang="en-US" dirty="0">
                <a:latin typeface="Times New Roman" panose="02020603050405020304" pitchFamily="18" charset="0"/>
                <a:cs typeface="Times New Roman" panose="02020603050405020304" pitchFamily="18" charset="0"/>
              </a:rPr>
              <a:t>  P(x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P(x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n-1</a:t>
            </a:r>
            <a:r>
              <a:rPr lang="en-US"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914400" y="645807"/>
            <a:ext cx="10058400" cy="907196"/>
          </a:xfrm>
        </p:spPr>
        <p:txBody>
          <a:bodyPr>
            <a:normAutofit fontScale="90000"/>
          </a:bodyPr>
          <a:lstStyle/>
          <a:p>
            <a:pPr eaLnBrk="1" hangingPunct="1"/>
            <a:r>
              <a:rPr lang="en-US" dirty="0"/>
              <a:t>The Chain Rule applied to compute joint probability of words in sentence</a:t>
            </a:r>
          </a:p>
        </p:txBody>
      </p:sp>
      <p:sp>
        <p:nvSpPr>
          <p:cNvPr id="69635" name="Rectangle 3"/>
          <p:cNvSpPr>
            <a:spLocks noGrp="1" noChangeArrowheads="1"/>
          </p:cNvSpPr>
          <p:nvPr>
            <p:ph idx="1"/>
          </p:nvPr>
        </p:nvSpPr>
        <p:spPr>
          <a:xfrm>
            <a:off x="1097280" y="1600200"/>
            <a:ext cx="11297920" cy="4572000"/>
          </a:xfrm>
        </p:spPr>
        <p:txBody>
          <a:bodyPr>
            <a:normAutofit fontScale="92500" lnSpcReduction="2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eaLnBrk="1" hangingPunct="1">
              <a:buNone/>
            </a:pPr>
            <a:r>
              <a:rPr lang="en-US" dirty="0">
                <a:latin typeface="Calibri" charset="0"/>
              </a:rPr>
              <a:t>P(“The water of Walden Pond”) =</a:t>
            </a:r>
          </a:p>
          <a:p>
            <a:pPr eaLnBrk="1" hangingPunct="1">
              <a:buFont typeface="Times" charset="0"/>
              <a:buNone/>
            </a:pPr>
            <a:r>
              <a:rPr lang="en-US" dirty="0">
                <a:solidFill>
                  <a:srgbClr val="404040"/>
                </a:solidFill>
                <a:latin typeface="Calibri" charset="0"/>
              </a:rPr>
              <a:t>P(The) × P(</a:t>
            </a:r>
            <a:r>
              <a:rPr lang="en-US" dirty="0" err="1">
                <a:solidFill>
                  <a:srgbClr val="404040"/>
                </a:solidFill>
                <a:latin typeface="Calibri" charset="0"/>
              </a:rPr>
              <a:t>water|The</a:t>
            </a:r>
            <a:r>
              <a:rPr lang="en-US" dirty="0">
                <a:solidFill>
                  <a:srgbClr val="404040"/>
                </a:solidFill>
                <a:latin typeface="Calibri" charset="0"/>
              </a:rPr>
              <a:t>) ×  P(</a:t>
            </a:r>
            <a:r>
              <a:rPr lang="en-US" dirty="0" err="1">
                <a:solidFill>
                  <a:srgbClr val="404040"/>
                </a:solidFill>
                <a:latin typeface="Calibri" charset="0"/>
              </a:rPr>
              <a:t>of|The</a:t>
            </a:r>
            <a:r>
              <a:rPr lang="en-US" dirty="0">
                <a:solidFill>
                  <a:srgbClr val="404040"/>
                </a:solidFill>
                <a:latin typeface="Calibri" charset="0"/>
              </a:rPr>
              <a:t> water) </a:t>
            </a:r>
          </a:p>
          <a:p>
            <a:pPr eaLnBrk="1" hangingPunct="1">
              <a:buFont typeface="Times" charset="0"/>
              <a:buNone/>
            </a:pPr>
            <a:r>
              <a:rPr lang="en-US" dirty="0">
                <a:solidFill>
                  <a:srgbClr val="404040"/>
                </a:solidFill>
                <a:latin typeface="Calibri" charset="0"/>
              </a:rPr>
              <a:t>      ×  P(</a:t>
            </a:r>
            <a:r>
              <a:rPr lang="en-US" dirty="0" err="1">
                <a:solidFill>
                  <a:srgbClr val="404040"/>
                </a:solidFill>
                <a:latin typeface="Calibri" charset="0"/>
              </a:rPr>
              <a:t>Walden|The</a:t>
            </a:r>
            <a:r>
              <a:rPr lang="en-US" dirty="0">
                <a:solidFill>
                  <a:srgbClr val="404040"/>
                </a:solidFill>
                <a:latin typeface="Calibri" charset="0"/>
              </a:rPr>
              <a:t> water of) ×  P(</a:t>
            </a:r>
            <a:r>
              <a:rPr lang="en-US" dirty="0" err="1">
                <a:solidFill>
                  <a:srgbClr val="404040"/>
                </a:solidFill>
                <a:latin typeface="Calibri" charset="0"/>
              </a:rPr>
              <a:t>Pond|The</a:t>
            </a:r>
            <a:r>
              <a:rPr lang="en-US"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434254" y="1896533"/>
            <a:ext cx="9694333" cy="2032000"/>
          </a:xfrm>
          <a:prstGeom prst="rect">
            <a:avLst/>
          </a:prstGeom>
        </p:spPr>
      </p:pic>
    </p:spTree>
    <p:extLst>
      <p:ext uri="{BB962C8B-B14F-4D97-AF65-F5344CB8AC3E}">
        <p14:creationId xmlns:p14="http://schemas.microsoft.com/office/powerpoint/2010/main" val="4109627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4800" dirty="0">
                <a:latin typeface="Calibri" charset="0"/>
              </a:rPr>
              <a:t>Simplifying assumption:</a:t>
            </a:r>
          </a:p>
          <a:p>
            <a:pPr marL="609585" lvl="1" indent="0">
              <a:buNone/>
            </a:pPr>
            <a:endParaRPr lang="en-US" sz="4800" dirty="0">
              <a:latin typeface="Calibri" charset="0"/>
            </a:endParaRPr>
          </a:p>
          <a:p>
            <a:pPr marL="609585" lvl="1" indent="0">
              <a:buNone/>
            </a:pPr>
            <a:endParaRPr lang="en-US" sz="4267" dirty="0">
              <a:solidFill>
                <a:srgbClr val="A50021"/>
              </a:solidFill>
              <a:latin typeface="Calibri" charset="0"/>
            </a:endParaRPr>
          </a:p>
          <a:p>
            <a:pPr marL="0" indent="0">
              <a:buNone/>
            </a:pPr>
            <a:endParaRPr lang="en-US" sz="48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9829923" y="200434"/>
            <a:ext cx="1790599" cy="2561167"/>
          </a:xfrm>
          <a:prstGeom prst="rect">
            <a:avLst/>
          </a:prstGeom>
        </p:spPr>
      </p:pic>
      <p:sp>
        <p:nvSpPr>
          <p:cNvPr id="3" name="TextBox 2"/>
          <p:cNvSpPr txBox="1"/>
          <p:nvPr/>
        </p:nvSpPr>
        <p:spPr>
          <a:xfrm>
            <a:off x="9536884" y="2696633"/>
            <a:ext cx="1826526" cy="420564"/>
          </a:xfrm>
          <a:prstGeom prst="rect">
            <a:avLst/>
          </a:prstGeom>
          <a:noFill/>
        </p:spPr>
        <p:txBody>
          <a:bodyPr wrap="none" rtlCol="0">
            <a:spAutoFit/>
          </a:bodyPr>
          <a:lstStyle/>
          <a:p>
            <a:pPr defTabSz="1219170" fontAlgn="base">
              <a:spcBef>
                <a:spcPct val="0"/>
              </a:spcBef>
              <a:spcAft>
                <a:spcPct val="0"/>
              </a:spcAft>
              <a:defRPr/>
            </a:pPr>
            <a:r>
              <a:rPr lang="en-US" sz="2133" dirty="0">
                <a:solidFill>
                  <a:prstClr val="black"/>
                </a:solidFill>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63832" y="3331382"/>
            <a:ext cx="12145101" cy="785044"/>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946400" y="4436534"/>
            <a:ext cx="4571728" cy="738865"/>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2235200" y="4439047"/>
            <a:ext cx="609600" cy="584775"/>
          </a:xfrm>
          <a:prstGeom prst="rect">
            <a:avLst/>
          </a:prstGeom>
          <a:noFill/>
        </p:spPr>
        <p:txBody>
          <a:bodyPr wrap="square" rtlCol="0">
            <a:spAutoFit/>
          </a:bodyPr>
          <a:lstStyle/>
          <a:p>
            <a:pPr defTabSz="1219170" fontAlgn="base">
              <a:spcBef>
                <a:spcPct val="0"/>
              </a:spcBef>
              <a:spcAft>
                <a:spcPct val="0"/>
              </a:spcAft>
            </a:pPr>
            <a:r>
              <a:rPr lang="en-US" sz="3200" dirty="0">
                <a:solidFill>
                  <a:srgbClr val="000000"/>
                </a:solidFill>
                <a:latin typeface="Lucida Sans" charset="0"/>
                <a:ea typeface="ＭＳ Ｐゴシック" charset="0"/>
              </a:rPr>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930402" y="5497790"/>
            <a:ext cx="6400799" cy="1005084"/>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10153910" y="6472900"/>
            <a:ext cx="1935017" cy="338554"/>
          </a:xfrm>
          <a:prstGeom prst="rect">
            <a:avLst/>
          </a:prstGeom>
          <a:noFill/>
        </p:spPr>
        <p:txBody>
          <a:bodyPr wrap="none" rtlCol="0">
            <a:spAutoFit/>
          </a:bodyPr>
          <a:lstStyle/>
          <a:p>
            <a:pPr defTabSz="1219170" fontAlgn="base">
              <a:spcBef>
                <a:spcPct val="0"/>
              </a:spcBef>
              <a:spcAft>
                <a:spcPct val="0"/>
              </a:spcAft>
            </a:pPr>
            <a:r>
              <a:rPr lang="en-US" sz="1600" dirty="0">
                <a:solidFill>
                  <a:prstClr val="white">
                    <a:lumMod val="50000"/>
                  </a:prstClr>
                </a:solidFill>
                <a:latin typeface="Calibri" panose="020F0502020204030204" pitchFamily="34" charset="0"/>
                <a:ea typeface="ＭＳ Ｐゴシック" charset="0"/>
                <a:cs typeface="Calibri" panose="020F0502020204030204" pitchFamily="34" charset="0"/>
              </a:rPr>
              <a:t>Wikimedia commons</a:t>
            </a:r>
          </a:p>
        </p:txBody>
      </p:sp>
    </p:spTree>
    <p:extLst>
      <p:ext uri="{BB962C8B-B14F-4D97-AF65-F5344CB8AC3E}">
        <p14:creationId xmlns:p14="http://schemas.microsoft.com/office/powerpoint/2010/main" val="1043660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1097280" y="1210733"/>
            <a:ext cx="10586720" cy="4961467"/>
          </a:xfrm>
        </p:spPr>
        <p:txBody>
          <a:bodyPr>
            <a:normAutofit/>
          </a:bodyPr>
          <a:lstStyle/>
          <a:p>
            <a:endParaRPr lang="en-US" sz="4800" dirty="0"/>
          </a:p>
          <a:p>
            <a:endParaRPr lang="en-US" sz="4267" dirty="0"/>
          </a:p>
          <a:p>
            <a:endParaRPr lang="en-US" sz="4267" dirty="0"/>
          </a:p>
          <a:p>
            <a:r>
              <a:rPr lang="en-US" sz="4267" dirty="0"/>
              <a:t>Instead of:</a:t>
            </a:r>
          </a:p>
          <a:p>
            <a:pPr marL="0" indent="0">
              <a:buNone/>
            </a:pPr>
            <a:r>
              <a:rPr lang="en-US" sz="4267" dirty="0"/>
              <a:t>More generally, we approximate each component in the product</a:t>
            </a:r>
            <a:endParaRPr lang="en-US" sz="4267" dirty="0">
              <a:latin typeface="Calibri" charset="0"/>
            </a:endParaRPr>
          </a:p>
          <a:p>
            <a:pPr eaLnBrk="1" hangingPunct="1"/>
            <a:endParaRPr lang="en-US" sz="4800" dirty="0">
              <a:latin typeface="Calibri" charset="0"/>
            </a:endParaRPr>
          </a:p>
          <a:p>
            <a:pPr lvl="1" eaLnBrk="1" hangingPunct="1"/>
            <a:endParaRPr lang="en-US" sz="48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828800" y="1210733"/>
            <a:ext cx="6785784" cy="2116667"/>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4732944" y="3078311"/>
            <a:ext cx="2787073" cy="129540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654629" y="5497393"/>
            <a:ext cx="8882743" cy="1295400"/>
          </a:xfrm>
          <a:prstGeom prst="rect">
            <a:avLst/>
          </a:prstGeom>
        </p:spPr>
      </p:pic>
    </p:spTree>
    <p:extLst>
      <p:ext uri="{BB962C8B-B14F-4D97-AF65-F5344CB8AC3E}">
        <p14:creationId xmlns:p14="http://schemas.microsoft.com/office/powerpoint/2010/main" val="2911689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defTabSz="1219170" fontAlgn="base">
              <a:spcBef>
                <a:spcPct val="20000"/>
              </a:spcBef>
              <a:spcAft>
                <a:spcPct val="0"/>
              </a:spcAft>
              <a:buClr>
                <a:srgbClr val="605435"/>
              </a:buClr>
              <a:buBlip>
                <a:blip r:embed="rId3"/>
              </a:buBlip>
              <a:defRPr/>
            </a:pPr>
            <a:endParaRPr lang="en-US" sz="3200">
              <a:solidFill>
                <a:srgbClr val="5400A8"/>
              </a:solidFill>
              <a:latin typeface="Tahoma" charset="0"/>
              <a:ea typeface="ＭＳ Ｐゴシック" charset="0"/>
            </a:endParaRPr>
          </a:p>
          <a:p>
            <a:pPr marL="457189" indent="-457189" defTabSz="1219170" fontAlgn="base">
              <a:spcBef>
                <a:spcPct val="20000"/>
              </a:spcBef>
              <a:spcAft>
                <a:spcPct val="0"/>
              </a:spcAft>
              <a:buClr>
                <a:srgbClr val="605435"/>
              </a:buClr>
              <a:buBlip>
                <a:blip r:embed="rId3"/>
              </a:buBlip>
              <a:defRPr/>
            </a:pPr>
            <a:endParaRPr lang="en-US" sz="3200">
              <a:solidFill>
                <a:srgbClr val="5400A8"/>
              </a:solidFill>
              <a:latin typeface="Tahoma" charset="0"/>
              <a:ea typeface="ＭＳ Ｐゴシック" charset="0"/>
            </a:endParaRPr>
          </a:p>
          <a:p>
            <a:pPr marL="457189" indent="-457189" defTabSz="1219170" fontAlgn="base">
              <a:spcBef>
                <a:spcPct val="20000"/>
              </a:spcBef>
              <a:spcAft>
                <a:spcPct val="0"/>
              </a:spcAft>
              <a:buClr>
                <a:srgbClr val="605435"/>
              </a:buClr>
              <a:buBlip>
                <a:blip r:embed="rId3"/>
              </a:buBlip>
              <a:defRPr/>
            </a:pPr>
            <a:endParaRPr lang="en-US" sz="3200">
              <a:solidFill>
                <a:srgbClr val="5400A8"/>
              </a:solidFill>
              <a:latin typeface="Tahoma" charset="0"/>
              <a:ea typeface="ＭＳ Ｐゴシック" charset="0"/>
            </a:endParaRPr>
          </a:p>
          <a:p>
            <a:pPr marL="457189" indent="-457189" defTabSz="1219170" fontAlgn="base">
              <a:spcBef>
                <a:spcPct val="20000"/>
              </a:spcBef>
              <a:spcAft>
                <a:spcPct val="0"/>
              </a:spcAft>
              <a:buClr>
                <a:srgbClr val="605435"/>
              </a:buClr>
              <a:buBlip>
                <a:blip r:embed="rId3"/>
              </a:buBlip>
              <a:defRPr/>
            </a:pPr>
            <a:endParaRPr lang="en-US" sz="3200">
              <a:solidFill>
                <a:srgbClr val="5400A8"/>
              </a:solidFill>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p>
        </p:txBody>
      </p:sp>
      <p:sp>
        <p:nvSpPr>
          <p:cNvPr id="6" name="TextBox 5"/>
          <p:cNvSpPr txBox="1"/>
          <p:nvPr/>
        </p:nvSpPr>
        <p:spPr>
          <a:xfrm>
            <a:off x="914400" y="3723560"/>
            <a:ext cx="10769600" cy="3005503"/>
          </a:xfrm>
          <a:prstGeom prst="rect">
            <a:avLst/>
          </a:prstGeom>
          <a:noFill/>
        </p:spPr>
        <p:txBody>
          <a:bodyPr wrap="square" rtlCol="0">
            <a:spAutoFit/>
          </a:bodyPr>
          <a:lstStyle/>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To him swallowed confess hear both . Which . Of save on trail for are ay device and rote life have</a:t>
            </a:r>
          </a:p>
          <a:p>
            <a:pPr defTabSz="1219170" fontAlgn="base">
              <a:spcBef>
                <a:spcPct val="0"/>
              </a:spcBef>
              <a:spcAft>
                <a:spcPct val="0"/>
              </a:spcAft>
            </a:pPr>
            <a:br>
              <a:rPr lang="en-US" sz="2133" dirty="0">
                <a:solidFill>
                  <a:srgbClr val="000000"/>
                </a:solidFill>
                <a:latin typeface="Courier New" panose="02070309020205020404" pitchFamily="49" charset="0"/>
                <a:ea typeface="ＭＳ Ｐゴシック" charset="0"/>
                <a:cs typeface="Courier New" panose="02070309020205020404" pitchFamily="49" charset="0"/>
              </a:rPr>
            </a:br>
            <a:r>
              <a:rPr lang="en-US" sz="2133" dirty="0">
                <a:solidFill>
                  <a:srgbClr val="000000"/>
                </a:solidFill>
                <a:latin typeface="Courier New" panose="02070309020205020404" pitchFamily="49" charset="0"/>
                <a:ea typeface="ＭＳ Ｐゴシック" charset="0"/>
                <a:cs typeface="Courier New" panose="02070309020205020404" pitchFamily="49" charset="0"/>
              </a:rPr>
              <a:t>Hill he late speaks ; or ! a more to leg less first you enter </a:t>
            </a:r>
          </a:p>
          <a:p>
            <a:pPr defTabSz="1219170" fontAlgn="base">
              <a:spcBef>
                <a:spcPct val="0"/>
              </a:spcBef>
              <a:spcAft>
                <a:spcPct val="0"/>
              </a:spcAft>
            </a:pPr>
            <a:endParaRPr lang="en-US" sz="2133" dirty="0">
              <a:solidFill>
                <a:srgbClr val="000000"/>
              </a:solidFill>
              <a:latin typeface="Courier New" panose="02070309020205020404" pitchFamily="49" charset="0"/>
              <a:ea typeface="ＭＳ Ｐゴシック" charset="0"/>
              <a:cs typeface="Courier New" panose="02070309020205020404" pitchFamily="49" charset="0"/>
            </a:endParaRPr>
          </a:p>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Months the my and issue of year foreign new exchange’s September</a:t>
            </a:r>
          </a:p>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 </a:t>
            </a:r>
          </a:p>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were recession exchange new endorsed a acquire to six executives </a:t>
            </a:r>
          </a:p>
          <a:p>
            <a:pPr defTabSz="1219170" fontAlgn="base">
              <a:spcBef>
                <a:spcPct val="0"/>
              </a:spcBef>
              <a:spcAft>
                <a:spcPct val="0"/>
              </a:spcAft>
            </a:pPr>
            <a:endParaRPr lang="en-US" sz="1867" dirty="0">
              <a:solidFill>
                <a:srgbClr val="000000"/>
              </a:solidFill>
              <a:latin typeface="Courier New" panose="02070309020205020404" pitchFamily="49" charset="0"/>
              <a:ea typeface="ＭＳ Ｐゴシック" charset="0"/>
              <a:cs typeface="Courier New" panose="02070309020205020404" pitchFamily="49" charset="0"/>
            </a:endParaRPr>
          </a:p>
        </p:txBody>
      </p:sp>
      <mc:AlternateContent xmlns:mc="http://schemas.openxmlformats.org/markup-compatibility/2006">
        <mc:Choice xmlns:a14="http://schemas.microsoft.com/office/drawing/2010/main" Requires="a14">
          <p:sp>
            <p:nvSpPr>
              <p:cNvPr id="7" name="TextBox 6"/>
              <p:cNvSpPr txBox="1"/>
              <p:nvPr/>
            </p:nvSpPr>
            <p:spPr>
              <a:xfrm>
                <a:off x="304800" y="1547012"/>
                <a:ext cx="10820078" cy="1847044"/>
              </a:xfrm>
              <a:prstGeom prst="rect">
                <a:avLst/>
              </a:prstGeom>
              <a:noFill/>
            </p:spPr>
            <p:txBody>
              <a:bodyPr wrap="none" rtlCol="0">
                <a:spAutoFit/>
              </a:bodyPr>
              <a:lstStyle/>
              <a:p>
                <a:pPr defTabSz="1219170"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3600" b="0" i="1" smtClean="0">
                          <a:solidFill>
                            <a:prstClr val="black"/>
                          </a:solidFill>
                          <a:latin typeface="Cambria Math" panose="02040503050406030204" pitchFamily="18" charset="0"/>
                          <a:ea typeface="ＭＳ Ｐゴシック" charset="0"/>
                          <a:cs typeface="Calibri"/>
                        </a:rPr>
                        <m:t>𝑃</m:t>
                      </m:r>
                      <m:r>
                        <a:rPr lang="en-US" sz="3600" b="0" i="1" smtClean="0">
                          <a:solidFill>
                            <a:prstClr val="black"/>
                          </a:solidFill>
                          <a:latin typeface="Cambria Math" panose="02040503050406030204" pitchFamily="18" charset="0"/>
                          <a:ea typeface="ＭＳ Ｐゴシック" charset="0"/>
                          <a:cs typeface="Calibri"/>
                        </a:rPr>
                        <m:t>(</m:t>
                      </m:r>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1</m:t>
                          </m:r>
                        </m:sub>
                      </m:sSub>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2</m:t>
                          </m:r>
                        </m:sub>
                      </m:sSub>
                      <m:r>
                        <a:rPr lang="en-US" sz="3600" b="0" i="1" smtClean="0">
                          <a:solidFill>
                            <a:prstClr val="black"/>
                          </a:solidFill>
                          <a:latin typeface="Cambria Math" panose="02040503050406030204" pitchFamily="18" charset="0"/>
                          <a:ea typeface="ＭＳ Ｐゴシック" charset="0"/>
                          <a:cs typeface="Calibri"/>
                        </a:rPr>
                        <m:t>…</m:t>
                      </m:r>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𝑛</m:t>
                          </m:r>
                        </m:sub>
                      </m:sSub>
                      <m:r>
                        <a:rPr lang="en-US" sz="3600" b="0" i="1" smtClean="0">
                          <a:solidFill>
                            <a:prstClr val="black"/>
                          </a:solidFill>
                          <a:latin typeface="Cambria Math" panose="02040503050406030204" pitchFamily="18" charset="0"/>
                          <a:ea typeface="ＭＳ Ｐゴシック" charset="0"/>
                          <a:cs typeface="Calibri"/>
                        </a:rPr>
                        <m:t>)</m:t>
                      </m:r>
                      <m:r>
                        <a:rPr lang="en-US" sz="3600" b="0" i="1" smtClean="0">
                          <a:solidFill>
                            <a:prstClr val="black"/>
                          </a:solidFill>
                          <a:latin typeface="Cambria Math" panose="02040503050406030204" pitchFamily="18" charset="0"/>
                          <a:ea typeface="Cambria Math" panose="02040503050406030204" pitchFamily="18" charset="0"/>
                          <a:cs typeface="Calibri"/>
                        </a:rPr>
                        <m:t>≅</m:t>
                      </m:r>
                      <m:nary>
                        <m:naryPr>
                          <m:chr m:val="∏"/>
                          <m:supHide m:val="on"/>
                          <m:ctrlPr>
                            <a:rPr lang="en-US" sz="3600" b="0" i="1" smtClean="0">
                              <a:solidFill>
                                <a:prstClr val="black"/>
                              </a:solidFill>
                              <a:latin typeface="Cambria Math" panose="02040503050406030204" pitchFamily="18" charset="0"/>
                              <a:ea typeface="Cambria Math" panose="02040503050406030204" pitchFamily="18" charset="0"/>
                              <a:cs typeface="Calibri"/>
                            </a:rPr>
                          </m:ctrlPr>
                        </m:naryPr>
                        <m:sub>
                          <m:r>
                            <a:rPr lang="en-US" sz="3600" b="0" i="1" smtClean="0">
                              <a:solidFill>
                                <a:prstClr val="black"/>
                              </a:solidFill>
                              <a:latin typeface="Cambria Math" panose="02040503050406030204" pitchFamily="18" charset="0"/>
                              <a:ea typeface="Cambria Math" panose="02040503050406030204" pitchFamily="18" charset="0"/>
                              <a:cs typeface="Calibri"/>
                            </a:rPr>
                            <m:t>𝑖</m:t>
                          </m:r>
                        </m:sub>
                        <m:sup/>
                        <m:e>
                          <m:r>
                            <a:rPr lang="en-US" sz="3600" b="0" i="1" smtClean="0">
                              <a:solidFill>
                                <a:prstClr val="black"/>
                              </a:solidFill>
                              <a:latin typeface="Cambria Math" panose="02040503050406030204" pitchFamily="18" charset="0"/>
                              <a:ea typeface="Cambria Math" panose="02040503050406030204" pitchFamily="18" charset="0"/>
                              <a:cs typeface="Calibri"/>
                            </a:rPr>
                            <m:t>𝑃</m:t>
                          </m:r>
                          <m:r>
                            <a:rPr lang="en-US" sz="3600" b="0" i="1" smtClean="0">
                              <a:solidFill>
                                <a:prstClr val="black"/>
                              </a:solidFill>
                              <a:latin typeface="Cambria Math" panose="02040503050406030204" pitchFamily="18" charset="0"/>
                              <a:ea typeface="Cambria Math" panose="02040503050406030204" pitchFamily="18" charset="0"/>
                              <a:cs typeface="Calibri"/>
                            </a:rPr>
                            <m:t>(</m:t>
                          </m:r>
                          <m:sSub>
                            <m:sSubPr>
                              <m:ctrlPr>
                                <a:rPr lang="en-US" sz="3600" b="0" i="1" smtClean="0">
                                  <a:solidFill>
                                    <a:prstClr val="black"/>
                                  </a:solidFill>
                                  <a:latin typeface="Cambria Math" panose="02040503050406030204" pitchFamily="18" charset="0"/>
                                  <a:ea typeface="Cambria Math" panose="02040503050406030204" pitchFamily="18" charset="0"/>
                                  <a:cs typeface="Calibri"/>
                                </a:rPr>
                              </m:ctrlPr>
                            </m:sSubPr>
                            <m:e>
                              <m:r>
                                <a:rPr lang="en-US" sz="3600" b="0" i="1" smtClean="0">
                                  <a:solidFill>
                                    <a:prstClr val="black"/>
                                  </a:solidFill>
                                  <a:latin typeface="Cambria Math" panose="02040503050406030204" pitchFamily="18" charset="0"/>
                                  <a:ea typeface="Cambria Math" panose="02040503050406030204" pitchFamily="18" charset="0"/>
                                  <a:cs typeface="Calibri"/>
                                </a:rPr>
                                <m:t>𝑤</m:t>
                              </m:r>
                            </m:e>
                            <m:sub>
                              <m:r>
                                <a:rPr lang="en-US" sz="3600" b="0" i="1" smtClean="0">
                                  <a:solidFill>
                                    <a:prstClr val="black"/>
                                  </a:solidFill>
                                  <a:latin typeface="Cambria Math" panose="02040503050406030204" pitchFamily="18" charset="0"/>
                                  <a:ea typeface="Cambria Math" panose="02040503050406030204" pitchFamily="18" charset="0"/>
                                  <a:cs typeface="Calibri"/>
                                </a:rPr>
                                <m:t>𝑖</m:t>
                              </m:r>
                            </m:sub>
                          </m:sSub>
                          <m:r>
                            <a:rPr lang="en-US" sz="3600" b="0" i="1" smtClean="0">
                              <a:solidFill>
                                <a:prstClr val="black"/>
                              </a:solidFill>
                              <a:latin typeface="Cambria Math" panose="02040503050406030204" pitchFamily="18" charset="0"/>
                              <a:ea typeface="Cambria Math" panose="02040503050406030204" pitchFamily="18" charset="0"/>
                              <a:cs typeface="Calibri"/>
                            </a:rPr>
                            <m:t>)</m:t>
                          </m:r>
                        </m:e>
                      </m:nary>
                    </m:oMath>
                  </m:oMathPara>
                </a14:m>
                <a:endParaRPr lang="en-US" sz="3600" dirty="0">
                  <a:solidFill>
                    <a:prstClr val="black"/>
                  </a:solidFill>
                  <a:latin typeface="Calibri"/>
                  <a:ea typeface="ＭＳ Ｐゴシック" charset="0"/>
                  <a:cs typeface="Calibri"/>
                </a:endParaRPr>
              </a:p>
              <a:p>
                <a:pPr defTabSz="1219170" fontAlgn="base">
                  <a:spcBef>
                    <a:spcPct val="0"/>
                  </a:spcBef>
                  <a:spcAft>
                    <a:spcPct val="0"/>
                  </a:spcAft>
                  <a:defRPr/>
                </a:pPr>
                <a:r>
                  <a:rPr lang="en-US" sz="2667" dirty="0">
                    <a:solidFill>
                      <a:prstClr val="black"/>
                    </a:solidFill>
                    <a:latin typeface="Calibri"/>
                    <a:ea typeface="ＭＳ Ｐゴシック" charset="0"/>
                    <a:cs typeface="Calibri"/>
                  </a:rPr>
                  <a:t>Some automatically generated sentences from two different unigram models</a:t>
                </a:r>
              </a:p>
            </p:txBody>
          </p:sp>
        </mc:Choice>
        <mc:Fallback>
          <p:sp>
            <p:nvSpPr>
              <p:cNvPr id="7" name="TextBox 6"/>
              <p:cNvSpPr txBox="1">
                <a:spLocks noRot="1" noChangeAspect="1" noMove="1" noResize="1" noEditPoints="1" noAdjustHandles="1" noChangeArrowheads="1" noChangeShapeType="1" noTextEdit="1"/>
              </p:cNvSpPr>
              <p:nvPr/>
            </p:nvSpPr>
            <p:spPr>
              <a:xfrm>
                <a:off x="304800" y="1547012"/>
                <a:ext cx="10820078" cy="1847044"/>
              </a:xfrm>
              <a:prstGeom prst="rect">
                <a:avLst/>
              </a:prstGeom>
              <a:blipFill>
                <a:blip r:embed="rId4"/>
                <a:stretch>
                  <a:fillRect l="-1070" r="-225" b="-7591"/>
                </a:stretch>
              </a:blipFill>
            </p:spPr>
            <p:txBody>
              <a:bodyPr/>
              <a:lstStyle/>
              <a:p>
                <a:r>
                  <a:rPr lang="en-US">
                    <a:noFill/>
                  </a:rPr>
                  <a:t> </a:t>
                </a:r>
              </a:p>
            </p:txBody>
          </p:sp>
        </mc:Fallback>
      </mc:AlternateContent>
    </p:spTree>
    <p:extLst>
      <p:ext uri="{BB962C8B-B14F-4D97-AF65-F5344CB8AC3E}">
        <p14:creationId xmlns:p14="http://schemas.microsoft.com/office/powerpoint/2010/main" val="645007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defTabSz="1219170" fontAlgn="base">
              <a:spcBef>
                <a:spcPct val="20000"/>
              </a:spcBef>
              <a:spcAft>
                <a:spcPct val="0"/>
              </a:spcAft>
              <a:buClr>
                <a:srgbClr val="605435"/>
              </a:buClr>
              <a:defRPr/>
            </a:pPr>
            <a:endParaRPr lang="en-US" sz="3200" dirty="0">
              <a:solidFill>
                <a:prstClr val="black"/>
              </a:solidFill>
              <a:latin typeface="Tahoma" charset="0"/>
              <a:ea typeface="ＭＳ Ｐゴシック" charset="0"/>
            </a:endParaRPr>
          </a:p>
          <a:p>
            <a:pPr marL="457189" indent="-457189" defTabSz="1219170" fontAlgn="base">
              <a:spcBef>
                <a:spcPct val="20000"/>
              </a:spcBef>
              <a:spcAft>
                <a:spcPct val="0"/>
              </a:spcAft>
              <a:buClr>
                <a:srgbClr val="605435"/>
              </a:buClr>
              <a:defRPr/>
            </a:pPr>
            <a:endParaRPr lang="en-US" sz="3200" dirty="0">
              <a:solidFill>
                <a:prstClr val="black"/>
              </a:solidFill>
              <a:latin typeface="Tahoma" charset="0"/>
              <a:ea typeface="ＭＳ Ｐゴシック" charset="0"/>
            </a:endParaRPr>
          </a:p>
          <a:p>
            <a:pPr marL="1066773" lvl="1" indent="-457189" defTabSz="1219170" fontAlgn="base">
              <a:spcBef>
                <a:spcPct val="20000"/>
              </a:spcBef>
              <a:spcAft>
                <a:spcPct val="0"/>
              </a:spcAft>
              <a:buClr>
                <a:srgbClr val="605435"/>
              </a:buClr>
              <a:buBlip>
                <a:blip r:embed="rId3"/>
              </a:buBlip>
              <a:defRPr/>
            </a:pPr>
            <a:endParaRPr lang="en-US" sz="3200" dirty="0">
              <a:solidFill>
                <a:srgbClr val="5400A8"/>
              </a:solidFill>
              <a:latin typeface="Tahoma" charset="0"/>
              <a:ea typeface="ＭＳ Ｐゴシック" charset="0"/>
            </a:endParaRPr>
          </a:p>
          <a:p>
            <a:pPr marL="457189" indent="-457189" defTabSz="1219170" fontAlgn="base">
              <a:spcBef>
                <a:spcPct val="20000"/>
              </a:spcBef>
              <a:spcAft>
                <a:spcPct val="0"/>
              </a:spcAft>
              <a:buClr>
                <a:srgbClr val="605435"/>
              </a:buClr>
              <a:buBlip>
                <a:blip r:embed="rId3"/>
              </a:buBlip>
              <a:defRPr/>
            </a:pPr>
            <a:endParaRPr lang="en-US" sz="3200" dirty="0">
              <a:solidFill>
                <a:srgbClr val="5400A8"/>
              </a:solidFill>
              <a:latin typeface="Tahoma" charset="0"/>
              <a:ea typeface="ＭＳ Ｐゴシック" charset="0"/>
            </a:endParaRPr>
          </a:p>
          <a:p>
            <a:pPr marL="457189" indent="-457189" defTabSz="1219170" fontAlgn="base">
              <a:spcBef>
                <a:spcPct val="20000"/>
              </a:spcBef>
              <a:spcAft>
                <a:spcPct val="0"/>
              </a:spcAft>
              <a:buClr>
                <a:srgbClr val="605435"/>
              </a:buClr>
              <a:buBlip>
                <a:blip r:embed="rId3"/>
              </a:buBlip>
              <a:defRPr/>
            </a:pPr>
            <a:endParaRPr lang="en-US" sz="3200" dirty="0">
              <a:solidFill>
                <a:srgbClr val="5400A8"/>
              </a:solidFill>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773568" y="2921001"/>
            <a:ext cx="11480800" cy="4072205"/>
          </a:xfrm>
          <a:prstGeom prst="rect">
            <a:avLst/>
          </a:prstGeom>
          <a:noFill/>
        </p:spPr>
        <p:txBody>
          <a:bodyPr wrap="square" rtlCol="0">
            <a:spAutoFit/>
          </a:bodyPr>
          <a:lstStyle/>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Why dost stand forth thy canopy, forsooth; he is this palpable hit the King Henry. Live king. Follow.</a:t>
            </a:r>
          </a:p>
          <a:p>
            <a:pPr defTabSz="1219170" fontAlgn="base">
              <a:spcBef>
                <a:spcPct val="0"/>
              </a:spcBef>
              <a:spcAft>
                <a:spcPct val="0"/>
              </a:spcAft>
            </a:pPr>
            <a:br>
              <a:rPr lang="en-US" sz="2133" dirty="0">
                <a:solidFill>
                  <a:srgbClr val="000000"/>
                </a:solidFill>
                <a:latin typeface="Courier New" panose="02070309020205020404" pitchFamily="49" charset="0"/>
                <a:ea typeface="ＭＳ Ｐゴシック" charset="0"/>
                <a:cs typeface="Courier New" panose="02070309020205020404" pitchFamily="49" charset="0"/>
              </a:rPr>
            </a:br>
            <a:r>
              <a:rPr lang="en-US" sz="2133" dirty="0">
                <a:solidFill>
                  <a:srgbClr val="000000"/>
                </a:solidFill>
                <a:latin typeface="Courier New" panose="02070309020205020404" pitchFamily="49" charset="0"/>
                <a:ea typeface="ＭＳ Ｐゴシック" charset="0"/>
                <a:cs typeface="Courier New" panose="02070309020205020404" pitchFamily="49" charset="0"/>
              </a:rPr>
              <a:t>What means, sir. I confess she? then all sorts, he is trim, captain. </a:t>
            </a:r>
          </a:p>
          <a:p>
            <a:pPr defTabSz="1219170" fontAlgn="base">
              <a:spcBef>
                <a:spcPct val="0"/>
              </a:spcBef>
              <a:spcAft>
                <a:spcPct val="0"/>
              </a:spcAft>
            </a:pPr>
            <a:endParaRPr lang="en-US" sz="2133" dirty="0">
              <a:solidFill>
                <a:srgbClr val="000000"/>
              </a:solidFill>
              <a:latin typeface="Courier New" panose="02070309020205020404" pitchFamily="49" charset="0"/>
              <a:ea typeface="ＭＳ Ｐゴシック" charset="0"/>
              <a:cs typeface="Courier New" panose="02070309020205020404" pitchFamily="49" charset="0"/>
            </a:endParaRPr>
          </a:p>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pPr defTabSz="1219170" fontAlgn="base">
              <a:spcBef>
                <a:spcPct val="0"/>
              </a:spcBef>
              <a:spcAft>
                <a:spcPct val="0"/>
              </a:spcAft>
            </a:pPr>
            <a:endParaRPr lang="en-US" sz="2133" dirty="0">
              <a:solidFill>
                <a:srgbClr val="000000"/>
              </a:solidFill>
              <a:latin typeface="Courier New" panose="02070309020205020404" pitchFamily="49" charset="0"/>
              <a:ea typeface="ＭＳ Ｐゴシック" charset="0"/>
              <a:cs typeface="Courier New" panose="02070309020205020404" pitchFamily="49" charset="0"/>
            </a:endParaRPr>
          </a:p>
          <a:p>
            <a:pPr defTabSz="1219170" fontAlgn="base">
              <a:spcBef>
                <a:spcPct val="0"/>
              </a:spcBef>
              <a:spcAft>
                <a:spcPct val="0"/>
              </a:spcAft>
            </a:pPr>
            <a:r>
              <a:rPr lang="en-US" sz="2133" dirty="0">
                <a:solidFill>
                  <a:srgbClr val="000000"/>
                </a:solidFill>
                <a:latin typeface="Courier New" panose="02070309020205020404" pitchFamily="49" charset="0"/>
                <a:ea typeface="ＭＳ Ｐゴシック" charset="0"/>
                <a:cs typeface="Courier New" panose="02070309020205020404" pitchFamily="49" charset="0"/>
              </a:rPr>
              <a:t>on information such as more frequently fishing to keep her</a:t>
            </a:r>
            <a:endParaRPr lang="en-US" sz="2400" dirty="0">
              <a:solidFill>
                <a:prstClr val="black"/>
              </a:solidFill>
              <a:latin typeface="Courier"/>
              <a:ea typeface="ＭＳ Ｐゴシック" charset="0"/>
              <a:cs typeface="Courier"/>
            </a:endParaRPr>
          </a:p>
          <a:p>
            <a:pPr defTabSz="1219170" fontAlgn="base">
              <a:spcBef>
                <a:spcPct val="0"/>
              </a:spcBef>
              <a:spcAft>
                <a:spcPct val="0"/>
              </a:spcAft>
              <a:defRPr/>
            </a:pPr>
            <a:endParaRPr lang="en-US" sz="2400" dirty="0">
              <a:solidFill>
                <a:prstClr val="black"/>
              </a:solidFill>
              <a:latin typeface="Courier"/>
              <a:ea typeface="ＭＳ Ｐゴシック" charset="0"/>
              <a:cs typeface="Courier"/>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666844" y="1236394"/>
                <a:ext cx="10712356" cy="1459310"/>
              </a:xfrm>
              <a:prstGeom prst="rect">
                <a:avLst/>
              </a:prstGeom>
              <a:noFill/>
            </p:spPr>
            <p:txBody>
              <a:bodyPr wrap="none" rtlCol="0">
                <a:spAutoFit/>
              </a:bodyPr>
              <a:lstStyle/>
              <a:p>
                <a:pPr algn="ctr" defTabSz="1219170" fontAlgn="base">
                  <a:spcBef>
                    <a:spcPct val="0"/>
                  </a:spcBef>
                  <a:spcAft>
                    <a:spcPct val="0"/>
                  </a:spcAft>
                  <a:defRPr/>
                </a:pPr>
                <a14:m>
                  <m:oMath xmlns:m="http://schemas.openxmlformats.org/officeDocument/2006/math">
                    <m:r>
                      <a:rPr lang="en-US" sz="3600" b="0" i="1" smtClean="0">
                        <a:solidFill>
                          <a:prstClr val="black"/>
                        </a:solidFill>
                        <a:latin typeface="Cambria Math" panose="02040503050406030204" pitchFamily="18" charset="0"/>
                        <a:ea typeface="ＭＳ Ｐゴシック" charset="0"/>
                        <a:cs typeface="Calibri"/>
                      </a:rPr>
                      <m:t>𝑃</m:t>
                    </m:r>
                    <m:r>
                      <a:rPr lang="en-US" sz="3600" b="0" i="1" smtClean="0">
                        <a:solidFill>
                          <a:prstClr val="black"/>
                        </a:solidFill>
                        <a:latin typeface="Cambria Math" panose="02040503050406030204" pitchFamily="18" charset="0"/>
                        <a:ea typeface="ＭＳ Ｐゴシック" charset="0"/>
                        <a:cs typeface="Calibri"/>
                      </a:rPr>
                      <m:t>(</m:t>
                    </m:r>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1</m:t>
                        </m:r>
                      </m:sub>
                    </m:sSub>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2</m:t>
                        </m:r>
                      </m:sub>
                    </m:sSub>
                    <m:r>
                      <a:rPr lang="en-US" sz="3600" b="0" i="1" smtClean="0">
                        <a:solidFill>
                          <a:prstClr val="black"/>
                        </a:solidFill>
                        <a:latin typeface="Cambria Math" panose="02040503050406030204" pitchFamily="18" charset="0"/>
                        <a:ea typeface="ＭＳ Ｐゴシック" charset="0"/>
                        <a:cs typeface="Calibri"/>
                      </a:rPr>
                      <m:t>…</m:t>
                    </m:r>
                    <m:sSub>
                      <m:sSubPr>
                        <m:ctrlPr>
                          <a:rPr lang="en-US" sz="3600" b="0" i="1" smtClean="0">
                            <a:solidFill>
                              <a:prstClr val="black"/>
                            </a:solidFill>
                            <a:latin typeface="Cambria Math" panose="02040503050406030204" pitchFamily="18" charset="0"/>
                            <a:ea typeface="ＭＳ Ｐゴシック" charset="0"/>
                            <a:cs typeface="Calibri"/>
                          </a:rPr>
                        </m:ctrlPr>
                      </m:sSubPr>
                      <m:e>
                        <m:r>
                          <a:rPr lang="en-US" sz="3600" b="0" i="1" smtClean="0">
                            <a:solidFill>
                              <a:prstClr val="black"/>
                            </a:solidFill>
                            <a:latin typeface="Cambria Math" panose="02040503050406030204" pitchFamily="18" charset="0"/>
                            <a:ea typeface="ＭＳ Ｐゴシック" charset="0"/>
                            <a:cs typeface="Calibri"/>
                          </a:rPr>
                          <m:t>𝑤</m:t>
                        </m:r>
                      </m:e>
                      <m:sub>
                        <m:r>
                          <a:rPr lang="en-US" sz="3600" b="0" i="1" smtClean="0">
                            <a:solidFill>
                              <a:prstClr val="black"/>
                            </a:solidFill>
                            <a:latin typeface="Cambria Math" panose="02040503050406030204" pitchFamily="18" charset="0"/>
                            <a:ea typeface="ＭＳ Ｐゴシック" charset="0"/>
                            <a:cs typeface="Calibri"/>
                          </a:rPr>
                          <m:t>𝑛</m:t>
                        </m:r>
                      </m:sub>
                    </m:sSub>
                    <m:r>
                      <a:rPr lang="en-US" sz="3600" b="0" i="1" smtClean="0">
                        <a:solidFill>
                          <a:prstClr val="black"/>
                        </a:solidFill>
                        <a:latin typeface="Cambria Math" panose="02040503050406030204" pitchFamily="18" charset="0"/>
                        <a:ea typeface="ＭＳ Ｐゴシック" charset="0"/>
                        <a:cs typeface="Calibri"/>
                      </a:rPr>
                      <m:t>)</m:t>
                    </m:r>
                    <m:r>
                      <a:rPr lang="en-US" sz="3600" b="0" i="1" smtClean="0">
                        <a:solidFill>
                          <a:prstClr val="black"/>
                        </a:solidFill>
                        <a:latin typeface="Cambria Math" panose="02040503050406030204" pitchFamily="18" charset="0"/>
                        <a:ea typeface="Cambria Math" panose="02040503050406030204" pitchFamily="18" charset="0"/>
                        <a:cs typeface="Calibri"/>
                      </a:rPr>
                      <m:t>≅</m:t>
                    </m:r>
                    <m:nary>
                      <m:naryPr>
                        <m:chr m:val="∏"/>
                        <m:supHide m:val="on"/>
                        <m:ctrlPr>
                          <a:rPr lang="en-US" sz="3600" b="0" i="1" smtClean="0">
                            <a:solidFill>
                              <a:prstClr val="black"/>
                            </a:solidFill>
                            <a:latin typeface="Cambria Math" panose="02040503050406030204" pitchFamily="18" charset="0"/>
                            <a:ea typeface="Cambria Math" panose="02040503050406030204" pitchFamily="18" charset="0"/>
                            <a:cs typeface="Calibri"/>
                          </a:rPr>
                        </m:ctrlPr>
                      </m:naryPr>
                      <m:sub>
                        <m:r>
                          <a:rPr lang="en-US" sz="3600" b="0" i="1" smtClean="0">
                            <a:solidFill>
                              <a:prstClr val="black"/>
                            </a:solidFill>
                            <a:latin typeface="Cambria Math" panose="02040503050406030204" pitchFamily="18" charset="0"/>
                            <a:ea typeface="Cambria Math" panose="02040503050406030204" pitchFamily="18" charset="0"/>
                            <a:cs typeface="Calibri"/>
                          </a:rPr>
                          <m:t>𝑖</m:t>
                        </m:r>
                      </m:sub>
                      <m:sup/>
                      <m:e>
                        <m:r>
                          <a:rPr lang="en-US" sz="3600" b="0" i="1" smtClean="0">
                            <a:solidFill>
                              <a:prstClr val="black"/>
                            </a:solidFill>
                            <a:latin typeface="Cambria Math" panose="02040503050406030204" pitchFamily="18" charset="0"/>
                            <a:ea typeface="Cambria Math" panose="02040503050406030204" pitchFamily="18" charset="0"/>
                            <a:cs typeface="Calibri"/>
                          </a:rPr>
                          <m:t>𝑃</m:t>
                        </m:r>
                        <m:r>
                          <a:rPr lang="en-US" sz="3600" b="0" i="1" smtClean="0">
                            <a:solidFill>
                              <a:prstClr val="black"/>
                            </a:solidFill>
                            <a:latin typeface="Cambria Math" panose="02040503050406030204" pitchFamily="18" charset="0"/>
                            <a:ea typeface="Cambria Math" panose="02040503050406030204" pitchFamily="18" charset="0"/>
                            <a:cs typeface="Calibri"/>
                          </a:rPr>
                          <m:t>(</m:t>
                        </m:r>
                        <m:sSub>
                          <m:sSubPr>
                            <m:ctrlPr>
                              <a:rPr lang="en-US" sz="3600" b="0" i="1" smtClean="0">
                                <a:solidFill>
                                  <a:prstClr val="black"/>
                                </a:solidFill>
                                <a:latin typeface="Cambria Math" panose="02040503050406030204" pitchFamily="18" charset="0"/>
                                <a:ea typeface="Cambria Math" panose="02040503050406030204" pitchFamily="18" charset="0"/>
                                <a:cs typeface="Calibri"/>
                              </a:rPr>
                            </m:ctrlPr>
                          </m:sSubPr>
                          <m:e>
                            <m:r>
                              <a:rPr lang="en-US" sz="3600" b="0" i="1" smtClean="0">
                                <a:solidFill>
                                  <a:prstClr val="black"/>
                                </a:solidFill>
                                <a:latin typeface="Cambria Math" panose="02040503050406030204" pitchFamily="18" charset="0"/>
                                <a:ea typeface="Cambria Math" panose="02040503050406030204" pitchFamily="18" charset="0"/>
                                <a:cs typeface="Calibri"/>
                              </a:rPr>
                              <m:t>𝑤</m:t>
                            </m:r>
                          </m:e>
                          <m:sub>
                            <m:r>
                              <a:rPr lang="en-US" sz="3600" b="0" i="1" smtClean="0">
                                <a:solidFill>
                                  <a:prstClr val="black"/>
                                </a:solidFill>
                                <a:latin typeface="Cambria Math" panose="02040503050406030204" pitchFamily="18" charset="0"/>
                                <a:ea typeface="Cambria Math" panose="02040503050406030204" pitchFamily="18" charset="0"/>
                                <a:cs typeface="Calibri"/>
                              </a:rPr>
                              <m:t>𝑖</m:t>
                            </m:r>
                            <m:r>
                              <a:rPr lang="en-US" sz="3600" b="0" i="1" smtClean="0">
                                <a:solidFill>
                                  <a:prstClr val="black"/>
                                </a:solidFill>
                                <a:latin typeface="Cambria Math" panose="02040503050406030204" pitchFamily="18" charset="0"/>
                                <a:ea typeface="Cambria Math" panose="02040503050406030204" pitchFamily="18" charset="0"/>
                                <a:cs typeface="Calibri"/>
                              </a:rPr>
                              <m:t>+1</m:t>
                            </m:r>
                          </m:sub>
                        </m:sSub>
                        <m:r>
                          <a:rPr lang="en-US" sz="3600" b="0" i="1" smtClean="0">
                            <a:solidFill>
                              <a:prstClr val="black"/>
                            </a:solidFill>
                            <a:latin typeface="Cambria Math" panose="02040503050406030204" pitchFamily="18" charset="0"/>
                            <a:ea typeface="Cambria Math" panose="02040503050406030204" pitchFamily="18" charset="0"/>
                            <a:cs typeface="Calibri"/>
                          </a:rPr>
                          <m:t>|</m:t>
                        </m:r>
                        <m:sSub>
                          <m:sSubPr>
                            <m:ctrlPr>
                              <a:rPr lang="en-US" sz="3600" b="0" i="1" smtClean="0">
                                <a:solidFill>
                                  <a:prstClr val="black"/>
                                </a:solidFill>
                                <a:latin typeface="Cambria Math" panose="02040503050406030204" pitchFamily="18" charset="0"/>
                                <a:ea typeface="Cambria Math" panose="02040503050406030204" pitchFamily="18" charset="0"/>
                                <a:cs typeface="Calibri"/>
                              </a:rPr>
                            </m:ctrlPr>
                          </m:sSubPr>
                          <m:e>
                            <m:r>
                              <a:rPr lang="en-US" sz="3600" b="0" i="1" smtClean="0">
                                <a:solidFill>
                                  <a:prstClr val="black"/>
                                </a:solidFill>
                                <a:latin typeface="Cambria Math" panose="02040503050406030204" pitchFamily="18" charset="0"/>
                                <a:ea typeface="Cambria Math" panose="02040503050406030204" pitchFamily="18" charset="0"/>
                                <a:cs typeface="Calibri"/>
                              </a:rPr>
                              <m:t>𝑤</m:t>
                            </m:r>
                          </m:e>
                          <m:sub>
                            <m:r>
                              <a:rPr lang="en-US" sz="3600" b="0" i="1" smtClean="0">
                                <a:solidFill>
                                  <a:prstClr val="black"/>
                                </a:solidFill>
                                <a:latin typeface="Cambria Math" panose="02040503050406030204" pitchFamily="18" charset="0"/>
                                <a:ea typeface="Cambria Math" panose="02040503050406030204" pitchFamily="18" charset="0"/>
                                <a:cs typeface="Calibri"/>
                              </a:rPr>
                              <m:t>𝑖</m:t>
                            </m:r>
                          </m:sub>
                        </m:sSub>
                        <m:r>
                          <a:rPr lang="en-US" sz="3600" b="0" i="1" smtClean="0">
                            <a:solidFill>
                              <a:prstClr val="black"/>
                            </a:solidFill>
                            <a:latin typeface="Cambria Math" panose="02040503050406030204" pitchFamily="18" charset="0"/>
                            <a:ea typeface="Cambria Math" panose="02040503050406030204" pitchFamily="18" charset="0"/>
                            <a:cs typeface="Calibri"/>
                          </a:rPr>
                          <m:t>)</m:t>
                        </m:r>
                      </m:e>
                    </m:nary>
                  </m:oMath>
                </a14:m>
                <a:endParaRPr lang="en-US" sz="3600" dirty="0">
                  <a:solidFill>
                    <a:prstClr val="black"/>
                  </a:solidFill>
                  <a:latin typeface="Calibri"/>
                  <a:ea typeface="ＭＳ Ｐゴシック" charset="0"/>
                  <a:cs typeface="Calibri"/>
                </a:endParaRPr>
              </a:p>
              <a:p>
                <a:pPr defTabSz="1219170" fontAlgn="base">
                  <a:spcBef>
                    <a:spcPct val="0"/>
                  </a:spcBef>
                  <a:spcAft>
                    <a:spcPct val="0"/>
                  </a:spcAft>
                  <a:defRPr/>
                </a:pPr>
                <a:endParaRPr lang="en-US" sz="3600" dirty="0">
                  <a:solidFill>
                    <a:prstClr val="black"/>
                  </a:solidFill>
                  <a:latin typeface="Calibri"/>
                  <a:ea typeface="ＭＳ Ｐゴシック" charset="0"/>
                  <a:cs typeface="Calibri"/>
                </a:endParaRPr>
              </a:p>
              <a:p>
                <a:pPr defTabSz="1219170" fontAlgn="base">
                  <a:spcBef>
                    <a:spcPct val="0"/>
                  </a:spcBef>
                  <a:spcAft>
                    <a:spcPct val="0"/>
                  </a:spcAft>
                  <a:defRPr/>
                </a:pPr>
                <a:r>
                  <a:rPr lang="en-US" sz="2667" dirty="0">
                    <a:solidFill>
                      <a:prstClr val="black"/>
                    </a:solidFill>
                    <a:latin typeface="Calibri"/>
                    <a:ea typeface="ＭＳ Ｐゴシック" charset="0"/>
                    <a:cs typeface="Calibri"/>
                  </a:rPr>
                  <a:t>Some automatically generated sentences from two different bigram models</a:t>
                </a:r>
              </a:p>
            </p:txBody>
          </p:sp>
        </mc:Choice>
        <mc:Fallback>
          <p:sp>
            <p:nvSpPr>
              <p:cNvPr id="3" name="Content Placeholder 2">
                <a:extLst>
                  <a:ext uri="{FF2B5EF4-FFF2-40B4-BE49-F238E27FC236}">
                    <a16:creationId xmlns:a16="http://schemas.microsoft.com/office/drawing/2014/main" id="{30581948-081C-EE3E-1E95-0720C3B30A7C}"/>
                  </a:ext>
                </a:extLst>
              </p:cNvPr>
              <p:cNvSpPr txBox="1">
                <a:spLocks noGrp="1" noRot="1" noChangeAspect="1" noMove="1" noResize="1" noEditPoints="1" noAdjustHandles="1" noChangeArrowheads="1" noChangeShapeType="1" noTextEdit="1"/>
              </p:cNvSpPr>
              <p:nvPr>
                <p:ph idx="1"/>
              </p:nvPr>
            </p:nvSpPr>
            <p:spPr>
              <a:xfrm>
                <a:off x="666844" y="1236394"/>
                <a:ext cx="10712356" cy="1459310"/>
              </a:xfrm>
              <a:prstGeom prst="rect">
                <a:avLst/>
              </a:prstGeom>
              <a:blipFill>
                <a:blip r:embed="rId4"/>
                <a:stretch>
                  <a:fillRect l="-1195" b="-10042"/>
                </a:stretch>
              </a:blipFill>
            </p:spPr>
            <p:txBody>
              <a:bodyPr/>
              <a:lstStyle/>
              <a:p>
                <a:r>
                  <a:rPr lang="en-US">
                    <a:noFill/>
                  </a:rPr>
                  <a:t> </a:t>
                </a:r>
              </a:p>
            </p:txBody>
          </p:sp>
        </mc:Fallback>
      </mc:AlternateContent>
    </p:spTree>
    <p:extLst>
      <p:ext uri="{BB962C8B-B14F-4D97-AF65-F5344CB8AC3E}">
        <p14:creationId xmlns:p14="http://schemas.microsoft.com/office/powerpoint/2010/main" val="425928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5867" dirty="0"/>
            </a:br>
            <a:r>
              <a:rPr lang="en-US" sz="5867" dirty="0"/>
              <a:t>N-gram Language Modeling</a:t>
            </a:r>
            <a:endParaRPr sz="5867"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Estimating N-gram Probabilities</a:t>
            </a:r>
            <a:endParaRPr lang="en-US" sz="4267"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27767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6CF0-71E8-CF19-55B1-77663E73E07A}"/>
              </a:ext>
            </a:extLst>
          </p:cNvPr>
          <p:cNvSpPr>
            <a:spLocks noGrp="1"/>
          </p:cNvSpPr>
          <p:nvPr>
            <p:ph type="title"/>
          </p:nvPr>
        </p:nvSpPr>
        <p:spPr/>
        <p:txBody>
          <a:bodyPr/>
          <a:lstStyle/>
          <a:p>
            <a:r>
              <a:rPr lang="en-US" dirty="0"/>
              <a:t>Unreasonable effectiveness of next word prediction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323BE6-C837-F6F8-0C2F-091F68C2F5B7}"/>
                  </a:ext>
                </a:extLst>
              </p:cNvPr>
              <p:cNvSpPr>
                <a:spLocks noGrp="1"/>
              </p:cNvSpPr>
              <p:nvPr>
                <p:ph idx="1"/>
              </p:nvPr>
            </p:nvSpPr>
            <p:spPr/>
            <p:txBody>
              <a:bodyPr>
                <a:normAutofit/>
              </a:bodyPr>
              <a:lstStyle/>
              <a:p>
                <a:pPr marL="0" indent="0">
                  <a:buNone/>
                </a:pPr>
                <a:r>
                  <a:rPr lang="en-US" sz="3600" dirty="0">
                    <a:latin typeface="Cambria Math" panose="02040503050406030204" pitchFamily="18" charset="0"/>
                  </a:rPr>
                  <a:t>Why does learning how to complete this:</a:t>
                </a:r>
              </a:p>
              <a:p>
                <a:pPr marL="0" indent="0">
                  <a:buNone/>
                </a:pPr>
                <a:endParaRPr lang="en-US" sz="3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endChr m:val="|"/>
                          <m:ctrlPr>
                            <a:rPr lang="en-US" sz="3600" b="0" i="1" smtClean="0">
                              <a:latin typeface="Cambria Math" panose="02040503050406030204" pitchFamily="18" charset="0"/>
                            </a:rPr>
                          </m:ctrlPr>
                        </m:dPr>
                        <m:e>
                          <m:r>
                            <a:rPr lang="en-US" sz="3600" b="0" i="1" smtClean="0">
                              <a:solidFill>
                                <a:schemeClr val="tx2">
                                  <a:lumMod val="75000"/>
                                  <a:lumOff val="25000"/>
                                </a:schemeClr>
                              </a:solidFill>
                              <a:latin typeface="Cambria Math" panose="02040503050406030204" pitchFamily="18" charset="0"/>
                            </a:rPr>
                            <m:t>?</m:t>
                          </m:r>
                        </m:e>
                      </m:d>
                      <m:r>
                        <a:rPr lang="en-US" sz="3600" b="0" i="1" smtClean="0">
                          <a:latin typeface="Cambria Math" panose="02040503050406030204" pitchFamily="18" charset="0"/>
                        </a:rPr>
                        <m:t> "</m:t>
                      </m:r>
                      <m:r>
                        <a:rPr lang="en-US" sz="3600" b="0" i="1" smtClean="0">
                          <a:latin typeface="Cambria Math" panose="02040503050406030204" pitchFamily="18" charset="0"/>
                        </a:rPr>
                        <m:t>𝑟𝑜𝑠𝑒𝑠</m:t>
                      </m:r>
                      <m:r>
                        <a:rPr lang="en-US" sz="3600" b="0" i="1" smtClean="0">
                          <a:latin typeface="Cambria Math" panose="02040503050406030204" pitchFamily="18" charset="0"/>
                        </a:rPr>
                        <m:t> </m:t>
                      </m:r>
                      <m:r>
                        <a:rPr lang="en-US" sz="3600" b="0" i="1" smtClean="0">
                          <a:latin typeface="Cambria Math" panose="02040503050406030204" pitchFamily="18" charset="0"/>
                        </a:rPr>
                        <m:t>𝑎𝑟𝑒</m:t>
                      </m:r>
                      <m:r>
                        <a:rPr lang="en-US" sz="3600" b="0" i="1" smtClean="0">
                          <a:latin typeface="Cambria Math" panose="02040503050406030204" pitchFamily="18" charset="0"/>
                        </a:rPr>
                        <m:t> </m:t>
                      </m:r>
                      <m:r>
                        <a:rPr lang="en-US" sz="3600" b="0" i="1" smtClean="0">
                          <a:solidFill>
                            <a:srgbClr val="C00000"/>
                          </a:solidFill>
                          <a:latin typeface="Cambria Math" panose="02040503050406030204" pitchFamily="18" charset="0"/>
                        </a:rPr>
                        <m:t>𝑟𝑒𝑑</m:t>
                      </m:r>
                      <m:r>
                        <a:rPr lang="en-US" sz="3600" b="0" i="1" smtClean="0">
                          <a:latin typeface="Cambria Math" panose="02040503050406030204" pitchFamily="18" charset="0"/>
                        </a:rPr>
                        <m:t>, </m:t>
                      </m:r>
                      <m:r>
                        <a:rPr lang="en-US" sz="3600" b="0" i="1" smtClean="0">
                          <a:latin typeface="Cambria Math" panose="02040503050406030204" pitchFamily="18" charset="0"/>
                        </a:rPr>
                        <m:t>𝑣𝑖𝑜𝑙𝑒𝑡𝑠</m:t>
                      </m:r>
                      <m:r>
                        <a:rPr lang="en-US" sz="3600" b="0" i="1" smtClean="0">
                          <a:latin typeface="Cambria Math" panose="02040503050406030204" pitchFamily="18" charset="0"/>
                        </a:rPr>
                        <m:t> </m:t>
                      </m:r>
                      <m:r>
                        <a:rPr lang="en-US" sz="3600" b="0" i="1" smtClean="0">
                          <a:latin typeface="Cambria Math" panose="02040503050406030204" pitchFamily="18" charset="0"/>
                        </a:rPr>
                        <m:t>𝑎𝑟𝑒</m:t>
                      </m:r>
                      <m:r>
                        <a:rPr lang="en-US" sz="3600" b="0" i="1" smtClean="0">
                          <a:latin typeface="Cambria Math" panose="02040503050406030204" pitchFamily="18" charset="0"/>
                        </a:rPr>
                        <m:t> ")</m:t>
                      </m:r>
                    </m:oMath>
                  </m:oMathPara>
                </a14:m>
                <a:endParaRPr lang="en-US" sz="3600" dirty="0"/>
              </a:p>
              <a:p>
                <a:pPr marL="0" indent="0">
                  <a:buNone/>
                </a:pPr>
                <a:endParaRPr lang="en-US" sz="3600" dirty="0"/>
              </a:p>
              <a:p>
                <a:pPr marL="0" indent="0">
                  <a:buNone/>
                </a:pPr>
                <a:r>
                  <a:rPr lang="en-US" sz="3600" dirty="0"/>
                  <a:t>Allow LLMs to </a:t>
                </a:r>
              </a:p>
            </p:txBody>
          </p:sp>
        </mc:Choice>
        <mc:Fallback>
          <p:sp>
            <p:nvSpPr>
              <p:cNvPr id="3" name="Content Placeholder 2">
                <a:extLst>
                  <a:ext uri="{FF2B5EF4-FFF2-40B4-BE49-F238E27FC236}">
                    <a16:creationId xmlns:a16="http://schemas.microsoft.com/office/drawing/2014/main" id="{DE323BE6-C837-F6F8-0C2F-091F68C2F5B7}"/>
                  </a:ext>
                </a:extLst>
              </p:cNvPr>
              <p:cNvSpPr>
                <a:spLocks noGrp="1" noRot="1" noChangeAspect="1" noMove="1" noResize="1" noEditPoints="1" noAdjustHandles="1" noChangeArrowheads="1" noChangeShapeType="1" noTextEdit="1"/>
              </p:cNvSpPr>
              <p:nvPr>
                <p:ph idx="1"/>
              </p:nvPr>
            </p:nvSpPr>
            <p:spPr>
              <a:blipFill>
                <a:blip r:embed="rId2"/>
                <a:stretch>
                  <a:fillRect l="-1797" t="-3361"/>
                </a:stretch>
              </a:blipFill>
            </p:spPr>
            <p:txBody>
              <a:bodyPr/>
              <a:lstStyle/>
              <a:p>
                <a:r>
                  <a:rPr lang="en-US">
                    <a:noFill/>
                  </a:rPr>
                  <a:t> </a:t>
                </a:r>
              </a:p>
            </p:txBody>
          </p:sp>
        </mc:Fallback>
      </mc:AlternateContent>
    </p:spTree>
    <p:extLst>
      <p:ext uri="{BB962C8B-B14F-4D97-AF65-F5344CB8AC3E}">
        <p14:creationId xmlns:p14="http://schemas.microsoft.com/office/powerpoint/2010/main" val="3970828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2206791" y="4528067"/>
            <a:ext cx="5785743" cy="1459467"/>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2032001" y="2452133"/>
            <a:ext cx="6515476" cy="1459467"/>
          </a:xfrm>
          <a:prstGeom prst="rect">
            <a:avLst/>
          </a:prstGeom>
        </p:spPr>
      </p:pic>
    </p:spTree>
    <p:extLst>
      <p:ext uri="{BB962C8B-B14F-4D97-AF65-F5344CB8AC3E}">
        <p14:creationId xmlns:p14="http://schemas.microsoft.com/office/powerpoint/2010/main" val="204269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6522720" y="1397001"/>
          <a:ext cx="4572000" cy="1249431"/>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720" y="1397001"/>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p>
        </p:txBody>
      </p:sp>
      <p:sp>
        <p:nvSpPr>
          <p:cNvPr id="122883" name="Rectangle 3"/>
          <p:cNvSpPr>
            <a:spLocks noGrp="1" noChangeArrowheads="1"/>
          </p:cNvSpPr>
          <p:nvPr>
            <p:ph idx="1"/>
          </p:nvPr>
        </p:nvSpPr>
        <p:spPr/>
        <p:txBody>
          <a:bodyPr/>
          <a:lstStyle/>
          <a:p>
            <a:pPr eaLnBrk="1" hangingPunct="1"/>
            <a:r>
              <a:rPr lang="en-US" sz="4267" dirty="0">
                <a:latin typeface="Calibri" charset="0"/>
              </a:rPr>
              <a:t>LM probabilities are stored and computed in log format, i.e. </a:t>
            </a:r>
            <a:r>
              <a:rPr lang="en-US" sz="4267" b="1" dirty="0">
                <a:latin typeface="Calibri" charset="0"/>
              </a:rPr>
              <a:t>log probabilities</a:t>
            </a:r>
          </a:p>
          <a:p>
            <a:pPr eaLnBrk="1" hangingPunct="1"/>
            <a:r>
              <a:rPr lang="en-US" sz="4267" dirty="0">
                <a:latin typeface="Calibri" charset="0"/>
              </a:rPr>
              <a:t>This avoids underflow from multiplying many small numbers</a:t>
            </a:r>
          </a:p>
        </p:txBody>
      </p:sp>
      <p:graphicFrame>
        <p:nvGraphicFramePr>
          <p:cNvPr id="2" name="Object 1"/>
          <p:cNvGraphicFramePr>
            <a:graphicFrameLocks noChangeAspect="1"/>
          </p:cNvGraphicFramePr>
          <p:nvPr/>
        </p:nvGraphicFramePr>
        <p:xfrm>
          <a:off x="1706880" y="4404387"/>
          <a:ext cx="10464800" cy="689167"/>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1706880" y="4404387"/>
                        <a:ext cx="10464800" cy="689167"/>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5"/>
          <a:stretch>
            <a:fillRect/>
          </a:stretch>
        </p:blipFill>
        <p:spPr>
          <a:xfrm>
            <a:off x="1706880" y="6166277"/>
            <a:ext cx="9448800" cy="562907"/>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1097281" y="5319178"/>
            <a:ext cx="10996921"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Lucida Sans" charset="0"/>
                <a:ea typeface="ＭＳ Ｐゴシック" charset="0"/>
              </a:rPr>
              <a:t>If we need probabilities we can do one exp at the end </a:t>
            </a:r>
          </a:p>
        </p:txBody>
      </p:sp>
    </p:spTree>
    <p:extLst>
      <p:ext uri="{BB962C8B-B14F-4D97-AF65-F5344CB8AC3E}">
        <p14:creationId xmlns:p14="http://schemas.microsoft.com/office/powerpoint/2010/main" val="3962270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AAA7-8234-5A09-AF94-4F18BA907B2F}"/>
              </a:ext>
            </a:extLst>
          </p:cNvPr>
          <p:cNvSpPr>
            <a:spLocks noGrp="1"/>
          </p:cNvSpPr>
          <p:nvPr>
            <p:ph type="title"/>
          </p:nvPr>
        </p:nvSpPr>
        <p:spPr/>
        <p:txBody>
          <a:bodyPr/>
          <a:lstStyle/>
          <a:p>
            <a:r>
              <a:rPr lang="en-US" dirty="0"/>
              <a:t>Sampling from a Language Model</a:t>
            </a:r>
          </a:p>
        </p:txBody>
      </p:sp>
      <p:sp>
        <p:nvSpPr>
          <p:cNvPr id="3" name="Content Placeholder 2">
            <a:extLst>
              <a:ext uri="{FF2B5EF4-FFF2-40B4-BE49-F238E27FC236}">
                <a16:creationId xmlns:a16="http://schemas.microsoft.com/office/drawing/2014/main" id="{3BBF9B5F-D82D-B8C5-AE71-F001FD25F928}"/>
              </a:ext>
            </a:extLst>
          </p:cNvPr>
          <p:cNvSpPr>
            <a:spLocks noGrp="1"/>
          </p:cNvSpPr>
          <p:nvPr>
            <p:ph idx="1"/>
          </p:nvPr>
        </p:nvSpPr>
        <p:spPr/>
        <p:txBody>
          <a:bodyPr/>
          <a:lstStyle/>
          <a:p>
            <a:r>
              <a:rPr lang="en-US" sz="2800" dirty="0">
                <a:effectLst/>
                <a:latin typeface="NimbusRomNo9L"/>
              </a:rPr>
              <a:t>Imagine all the words of the English language covering the probability space between 0 and 1, each word covering an interval proportional to its frequency.</a:t>
            </a:r>
            <a:endParaRPr lang="en-US" dirty="0"/>
          </a:p>
        </p:txBody>
      </p:sp>
      <p:pic>
        <p:nvPicPr>
          <p:cNvPr id="4" name="Content Placeholder 7">
            <a:extLst>
              <a:ext uri="{FF2B5EF4-FFF2-40B4-BE49-F238E27FC236}">
                <a16:creationId xmlns:a16="http://schemas.microsoft.com/office/drawing/2014/main" id="{D8FA6F57-A342-D9C9-584B-EAB53FDE4472}"/>
              </a:ext>
            </a:extLst>
          </p:cNvPr>
          <p:cNvPicPr>
            <a:picLocks noChangeAspect="1"/>
          </p:cNvPicPr>
          <p:nvPr/>
        </p:nvPicPr>
        <p:blipFill>
          <a:blip r:embed="rId2"/>
          <a:stretch>
            <a:fillRect/>
          </a:stretch>
        </p:blipFill>
        <p:spPr>
          <a:xfrm>
            <a:off x="1773141" y="3336052"/>
            <a:ext cx="8132859" cy="2590800"/>
          </a:xfrm>
          <a:prstGeom prst="rect">
            <a:avLst/>
          </a:prstGeom>
        </p:spPr>
      </p:pic>
    </p:spTree>
    <p:extLst>
      <p:ext uri="{BB962C8B-B14F-4D97-AF65-F5344CB8AC3E}">
        <p14:creationId xmlns:p14="http://schemas.microsoft.com/office/powerpoint/2010/main" val="33384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94A75-1682-5463-6F73-82436055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7451B-A8B4-03D2-C63C-1A86C66E0FF8}"/>
              </a:ext>
            </a:extLst>
          </p:cNvPr>
          <p:cNvSpPr>
            <a:spLocks noGrp="1"/>
          </p:cNvSpPr>
          <p:nvPr>
            <p:ph type="title"/>
          </p:nvPr>
        </p:nvSpPr>
        <p:spPr/>
        <p:txBody>
          <a:bodyPr/>
          <a:lstStyle/>
          <a:p>
            <a:r>
              <a:rPr lang="en-US" dirty="0"/>
              <a:t>Sampling from a (Unigram) Language Model</a:t>
            </a:r>
          </a:p>
        </p:txBody>
      </p:sp>
      <p:sp>
        <p:nvSpPr>
          <p:cNvPr id="3" name="Content Placeholder 2">
            <a:extLst>
              <a:ext uri="{FF2B5EF4-FFF2-40B4-BE49-F238E27FC236}">
                <a16:creationId xmlns:a16="http://schemas.microsoft.com/office/drawing/2014/main" id="{D190A74A-8CC5-425E-51D6-D31BF9205734}"/>
              </a:ext>
            </a:extLst>
          </p:cNvPr>
          <p:cNvSpPr>
            <a:spLocks noGrp="1"/>
          </p:cNvSpPr>
          <p:nvPr>
            <p:ph idx="1"/>
          </p:nvPr>
        </p:nvSpPr>
        <p:spPr/>
        <p:txBody>
          <a:bodyPr/>
          <a:lstStyle/>
          <a:p>
            <a:r>
              <a:rPr lang="en-US" sz="2800" dirty="0">
                <a:effectLst/>
                <a:latin typeface="NimbusRomNo9L"/>
              </a:rPr>
              <a:t>Sample a value from 0 to 1. </a:t>
            </a:r>
          </a:p>
          <a:p>
            <a:pPr lvl="1"/>
            <a:r>
              <a:rPr lang="en-US" dirty="0">
                <a:latin typeface="NimbusRomNo9L"/>
              </a:rPr>
              <a:t>if it’s 0.05, then we would have sampled “the”</a:t>
            </a:r>
          </a:p>
          <a:p>
            <a:pPr lvl="1"/>
            <a:r>
              <a:rPr lang="en-US" dirty="0">
                <a:latin typeface="NimbusRomNo9L"/>
              </a:rPr>
              <a:t>If it’s 0.991, then it would be “polyphonic”</a:t>
            </a:r>
          </a:p>
        </p:txBody>
      </p:sp>
      <p:pic>
        <p:nvPicPr>
          <p:cNvPr id="4" name="Content Placeholder 7">
            <a:extLst>
              <a:ext uri="{FF2B5EF4-FFF2-40B4-BE49-F238E27FC236}">
                <a16:creationId xmlns:a16="http://schemas.microsoft.com/office/drawing/2014/main" id="{3F536951-1090-006D-0BDC-9662CA5EF948}"/>
              </a:ext>
            </a:extLst>
          </p:cNvPr>
          <p:cNvPicPr>
            <a:picLocks noChangeAspect="1"/>
          </p:cNvPicPr>
          <p:nvPr/>
        </p:nvPicPr>
        <p:blipFill>
          <a:blip r:embed="rId2"/>
          <a:stretch>
            <a:fillRect/>
          </a:stretch>
        </p:blipFill>
        <p:spPr>
          <a:xfrm>
            <a:off x="1773141" y="3336052"/>
            <a:ext cx="8132859" cy="2590800"/>
          </a:xfrm>
          <a:prstGeom prst="rect">
            <a:avLst/>
          </a:prstGeom>
        </p:spPr>
      </p:pic>
    </p:spTree>
    <p:extLst>
      <p:ext uri="{BB962C8B-B14F-4D97-AF65-F5344CB8AC3E}">
        <p14:creationId xmlns:p14="http://schemas.microsoft.com/office/powerpoint/2010/main" val="509540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26C-6016-4AFE-A3A3-82B8BA196E1C}"/>
              </a:ext>
            </a:extLst>
          </p:cNvPr>
          <p:cNvSpPr>
            <a:spLocks noGrp="1"/>
          </p:cNvSpPr>
          <p:nvPr>
            <p:ph type="title"/>
          </p:nvPr>
        </p:nvSpPr>
        <p:spPr>
          <a:xfrm>
            <a:off x="838200" y="2766218"/>
            <a:ext cx="10515600" cy="1325563"/>
          </a:xfrm>
        </p:spPr>
        <p:txBody>
          <a:bodyPr/>
          <a:lstStyle/>
          <a:p>
            <a:r>
              <a:rPr lang="en-US" dirty="0">
                <a:solidFill>
                  <a:schemeClr val="bg1"/>
                </a:solidFill>
              </a:rPr>
              <a:t>Limitations of N-gram models</a:t>
            </a:r>
          </a:p>
        </p:txBody>
      </p:sp>
    </p:spTree>
    <p:extLst>
      <p:ext uri="{BB962C8B-B14F-4D97-AF65-F5344CB8AC3E}">
        <p14:creationId xmlns:p14="http://schemas.microsoft.com/office/powerpoint/2010/main" val="80977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1097280" y="1295400"/>
            <a:ext cx="11094720" cy="5562600"/>
          </a:xfrm>
        </p:spPr>
        <p:txBody>
          <a:bodyPr>
            <a:normAutofit/>
          </a:bodyPr>
          <a:lstStyle/>
          <a:p>
            <a:pPr marL="467772" indent="-385224">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467772" lvl="1" indent="-385224">
              <a:spcBef>
                <a:spcPts val="1800"/>
              </a:spcBef>
              <a:buNone/>
            </a:pPr>
            <a:r>
              <a:rPr lang="en-US" sz="3733" dirty="0">
                <a:solidFill>
                  <a:srgbClr val="0200FF"/>
                </a:solidFill>
                <a:latin typeface="Calibri" panose="020F0502020204030204" pitchFamily="34" charset="0"/>
                <a:cs typeface="Calibri" panose="020F0502020204030204" pitchFamily="34" charset="0"/>
              </a:rPr>
              <a:t>“</a:t>
            </a:r>
            <a:r>
              <a:rPr lang="en-US" sz="3733" b="1" dirty="0">
                <a:solidFill>
                  <a:srgbClr val="0200FF"/>
                </a:solidFill>
                <a:latin typeface="Calibri" panose="020F0502020204030204" pitchFamily="34" charset="0"/>
                <a:cs typeface="Calibri" panose="020F0502020204030204" pitchFamily="34" charset="0"/>
              </a:rPr>
              <a:t>The soups </a:t>
            </a:r>
            <a:r>
              <a:rPr lang="en-US" sz="3733" dirty="0">
                <a:solidFill>
                  <a:srgbClr val="0200FF"/>
                </a:solidFill>
                <a:latin typeface="Calibri" panose="020F0502020204030204" pitchFamily="34" charset="0"/>
                <a:cs typeface="Calibri" panose="020F0502020204030204" pitchFamily="34" charset="0"/>
              </a:rPr>
              <a:t>that I made from that new cookbook I bought yesterday </a:t>
            </a:r>
            <a:r>
              <a:rPr lang="en-US" sz="3733" b="1" dirty="0">
                <a:solidFill>
                  <a:srgbClr val="0200FF"/>
                </a:solidFill>
                <a:latin typeface="Calibri" panose="020F0502020204030204" pitchFamily="34" charset="0"/>
                <a:cs typeface="Calibri" panose="020F0502020204030204" pitchFamily="34" charset="0"/>
              </a:rPr>
              <a:t>were</a:t>
            </a:r>
            <a:r>
              <a:rPr lang="en-US" sz="3733" dirty="0">
                <a:solidFill>
                  <a:srgbClr val="0200FF"/>
                </a:solidFill>
                <a:latin typeface="Calibri" panose="020F0502020204030204" pitchFamily="34" charset="0"/>
                <a:cs typeface="Calibri" panose="020F0502020204030204" pitchFamily="34" charset="0"/>
              </a:rPr>
              <a:t> amazingly delicious."</a:t>
            </a:r>
          </a:p>
          <a:p>
            <a:pPr marL="467772" indent="-385224">
              <a:buFont typeface="Arial" panose="020B0604020202020204" pitchFamily="34" charset="0"/>
              <a:buChar char="•"/>
            </a:pPr>
            <a:r>
              <a:rPr lang="en-US" dirty="0"/>
              <a:t>N-grams don't do well at modeling new sequences with similar meanings </a:t>
            </a:r>
          </a:p>
          <a:p>
            <a:pPr marL="0" indent="0">
              <a:buNone/>
            </a:pPr>
            <a:r>
              <a:rPr lang="en-US" sz="4133" dirty="0"/>
              <a:t>The solution:  </a:t>
            </a:r>
            <a:r>
              <a:rPr lang="en-US" sz="4133" b="1" dirty="0"/>
              <a:t>Large language models</a:t>
            </a:r>
          </a:p>
          <a:p>
            <a:pPr marL="467772" indent="372524">
              <a:buFont typeface="Arial" panose="020B0604020202020204" pitchFamily="34" charset="0"/>
              <a:buChar char="•"/>
            </a:pPr>
            <a:r>
              <a:rPr lang="en-US" sz="3467" dirty="0"/>
              <a:t>Can handle much longer contexts </a:t>
            </a:r>
          </a:p>
          <a:p>
            <a:pPr marL="467772" indent="372524">
              <a:buFont typeface="Arial" panose="020B0604020202020204" pitchFamily="34" charset="0"/>
              <a:buChar char="•"/>
            </a:pPr>
            <a:r>
              <a:rPr lang="en-US" sz="3467" dirty="0"/>
              <a:t>By using embedding spaces, can model synonymy better, and generate better novel strings</a:t>
            </a:r>
          </a:p>
        </p:txBody>
      </p:sp>
    </p:spTree>
    <p:extLst>
      <p:ext uri="{BB962C8B-B14F-4D97-AF65-F5344CB8AC3E}">
        <p14:creationId xmlns:p14="http://schemas.microsoft.com/office/powerpoint/2010/main" val="1771681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54513" indent="529153">
              <a:buFont typeface="Arial" panose="020B0604020202020204" pitchFamily="34" charset="0"/>
              <a:buChar char="•"/>
            </a:pPr>
            <a:r>
              <a:rPr lang="en-US" b="1" dirty="0"/>
              <a:t>training</a:t>
            </a:r>
            <a:r>
              <a:rPr lang="en-US" dirty="0"/>
              <a:t> and </a:t>
            </a:r>
            <a:r>
              <a:rPr lang="en-US" b="1" dirty="0"/>
              <a:t>test</a:t>
            </a:r>
            <a:r>
              <a:rPr lang="en-US" dirty="0"/>
              <a:t> sets</a:t>
            </a:r>
          </a:p>
          <a:p>
            <a:pPr marL="154513" indent="529153">
              <a:buFont typeface="Arial" panose="020B0604020202020204" pitchFamily="34" charset="0"/>
              <a:buChar char="•"/>
            </a:pPr>
            <a:r>
              <a:rPr lang="en-US" dirty="0"/>
              <a:t>the </a:t>
            </a:r>
            <a:r>
              <a:rPr lang="en-US" b="1" dirty="0"/>
              <a:t>perplexity</a:t>
            </a:r>
            <a:r>
              <a:rPr lang="en-US" dirty="0"/>
              <a:t> metric</a:t>
            </a:r>
          </a:p>
          <a:p>
            <a:pPr marL="154513" indent="529153">
              <a:buFont typeface="Arial" panose="020B0604020202020204" pitchFamily="34" charset="0"/>
              <a:buChar char="•"/>
            </a:pPr>
            <a:r>
              <a:rPr lang="en-US" b="1" dirty="0"/>
              <a:t>sampling</a:t>
            </a:r>
            <a:r>
              <a:rPr lang="en-US" dirty="0"/>
              <a:t> to generate sentences</a:t>
            </a:r>
          </a:p>
          <a:p>
            <a:pPr marL="154513" indent="529153">
              <a:buFont typeface="Arial" panose="020B0604020202020204" pitchFamily="34" charset="0"/>
              <a:buChar char="•"/>
            </a:pPr>
            <a:r>
              <a:rPr lang="en-US" dirty="0"/>
              <a:t>ideas like </a:t>
            </a:r>
            <a:r>
              <a:rPr lang="en-US" b="1" dirty="0"/>
              <a:t>interpolation</a:t>
            </a:r>
            <a:r>
              <a:rPr lang="en-US" dirty="0"/>
              <a:t> and </a:t>
            </a:r>
            <a:r>
              <a:rPr lang="en-US" b="1" dirty="0"/>
              <a:t>backoff</a:t>
            </a:r>
          </a:p>
        </p:txBody>
      </p:sp>
    </p:spTree>
    <p:extLst>
      <p:ext uri="{BB962C8B-B14F-4D97-AF65-F5344CB8AC3E}">
        <p14:creationId xmlns:p14="http://schemas.microsoft.com/office/powerpoint/2010/main" val="2110908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9999-1E48-C8AB-5867-47FD50F2D12D}"/>
              </a:ext>
            </a:extLst>
          </p:cNvPr>
          <p:cNvSpPr>
            <a:spLocks noGrp="1"/>
          </p:cNvSpPr>
          <p:nvPr>
            <p:ph type="title"/>
          </p:nvPr>
        </p:nvSpPr>
        <p:spPr/>
        <p:txBody>
          <a:bodyPr/>
          <a:lstStyle/>
          <a:p>
            <a:r>
              <a:rPr lang="en-US" dirty="0"/>
              <a:t>Beyond Counting: The Need for Learning</a:t>
            </a:r>
          </a:p>
        </p:txBody>
      </p:sp>
      <p:sp>
        <p:nvSpPr>
          <p:cNvPr id="7" name="Rectangle 4">
            <a:extLst>
              <a:ext uri="{FF2B5EF4-FFF2-40B4-BE49-F238E27FC236}">
                <a16:creationId xmlns:a16="http://schemas.microsoft.com/office/drawing/2014/main" id="{64B352F0-5918-3B68-49F0-25D524F139B4}"/>
              </a:ext>
            </a:extLst>
          </p:cNvPr>
          <p:cNvSpPr>
            <a:spLocks noGrp="1" noChangeArrowheads="1"/>
          </p:cNvSpPr>
          <p:nvPr>
            <p:ph idx="1"/>
          </p:nvPr>
        </p:nvSpPr>
        <p:spPr bwMode="auto">
          <a:xfrm>
            <a:off x="838200" y="1492915"/>
            <a:ext cx="972311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The Sparsity Problem:</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Most possible word sequences never occur in training </a:t>
            </a:r>
          </a:p>
          <a:p>
            <a:pPr lvl="2"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Example: "The purple elephant danced gracefully" might be valid but unseen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Even with massive corpora, we can't see everything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The Storage Challenge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Storing all observed n-grams becomes impractical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Higher values of n exponentially increase storage needs</a:t>
            </a:r>
          </a:p>
          <a:p>
            <a:pPr marL="457200" lvl="1" indent="0" eaLnBrk="0" fontAlgn="base" hangingPunct="0">
              <a:lnSpc>
                <a:spcPct val="100000"/>
              </a:lnSpc>
              <a:spcBef>
                <a:spcPct val="0"/>
              </a:spcBef>
              <a:spcAft>
                <a:spcPct val="0"/>
              </a:spcAft>
              <a:buNone/>
            </a:pPr>
            <a:endParaRPr lang="en-US" altLang="en-US"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The Pattern Recognition Gap</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N-grams miss abstract patterns in language </a:t>
            </a:r>
          </a:p>
          <a:p>
            <a:pPr lvl="1"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Can't recognize similar syntactic structures </a:t>
            </a:r>
          </a:p>
          <a:p>
            <a:pPr lvl="1"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No way to learn general rules</a:t>
            </a:r>
          </a:p>
        </p:txBody>
      </p:sp>
    </p:spTree>
    <p:extLst>
      <p:ext uri="{BB962C8B-B14F-4D97-AF65-F5344CB8AC3E}">
        <p14:creationId xmlns:p14="http://schemas.microsoft.com/office/powerpoint/2010/main" val="3403163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83CF-4ACA-0606-55BF-CDB46FD74871}"/>
              </a:ext>
            </a:extLst>
          </p:cNvPr>
          <p:cNvSpPr>
            <a:spLocks noGrp="1"/>
          </p:cNvSpPr>
          <p:nvPr>
            <p:ph type="title"/>
          </p:nvPr>
        </p:nvSpPr>
        <p:spPr/>
        <p:txBody>
          <a:bodyPr/>
          <a:lstStyle/>
          <a:p>
            <a:r>
              <a:rPr lang="en-US" dirty="0"/>
              <a:t>Enter Machine Learning</a:t>
            </a:r>
          </a:p>
        </p:txBody>
      </p:sp>
      <p:sp>
        <p:nvSpPr>
          <p:cNvPr id="4" name="Rectangle 1">
            <a:extLst>
              <a:ext uri="{FF2B5EF4-FFF2-40B4-BE49-F238E27FC236}">
                <a16:creationId xmlns:a16="http://schemas.microsoft.com/office/drawing/2014/main" id="{1A2B9AEC-3024-3529-B1D2-F7CF10B158E5}"/>
              </a:ext>
            </a:extLst>
          </p:cNvPr>
          <p:cNvSpPr>
            <a:spLocks noGrp="1" noChangeArrowheads="1"/>
          </p:cNvSpPr>
          <p:nvPr>
            <p:ph idx="1"/>
          </p:nvPr>
        </p:nvSpPr>
        <p:spPr bwMode="auto">
          <a:xfrm>
            <a:off x="838200" y="1985356"/>
            <a:ext cx="7460119"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From Memorization to Generalization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Instead of storing counts, learn patterns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Transform discrete counts into continuous spaces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Allow interpolation between seen examples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The Power of Features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Break down context into meaningful attributes </a:t>
            </a:r>
            <a:endParaRPr lang="en-US" altLang="en-US" dirty="0"/>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Learn weights for different types of evidence </a:t>
            </a:r>
            <a:endParaRPr lang="en-US" altLang="en-US" dirty="0"/>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Combine evidence probabilistically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67501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9B5B1266-8054-6DEB-E4EC-B07922391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01" y="1608998"/>
            <a:ext cx="9193213" cy="61449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5D1CD-85B8-BEB9-94E5-367F12AA424C}"/>
              </a:ext>
            </a:extLst>
          </p:cNvPr>
          <p:cNvSpPr>
            <a:spLocks noGrp="1"/>
          </p:cNvSpPr>
          <p:nvPr>
            <p:ph type="title"/>
          </p:nvPr>
        </p:nvSpPr>
        <p:spPr/>
        <p:txBody>
          <a:bodyPr/>
          <a:lstStyle/>
          <a:p>
            <a:r>
              <a:rPr lang="en-US"/>
              <a:t>LLM Benchmarks</a:t>
            </a:r>
            <a:endParaRPr lang="en-US" dirty="0"/>
          </a:p>
        </p:txBody>
      </p:sp>
    </p:spTree>
    <p:extLst>
      <p:ext uri="{BB962C8B-B14F-4D97-AF65-F5344CB8AC3E}">
        <p14:creationId xmlns:p14="http://schemas.microsoft.com/office/powerpoint/2010/main" val="2925624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98B28-7F3D-8518-8020-AA6E0BCD2D07}"/>
              </a:ext>
            </a:extLst>
          </p:cNvPr>
          <p:cNvSpPr>
            <a:spLocks noGrp="1"/>
          </p:cNvSpPr>
          <p:nvPr>
            <p:ph type="title"/>
          </p:nvPr>
        </p:nvSpPr>
        <p:spPr/>
        <p:txBody>
          <a:bodyPr/>
          <a:lstStyle/>
          <a:p>
            <a:r>
              <a:rPr lang="en-US" dirty="0"/>
              <a:t>Logistic Regression</a:t>
            </a:r>
          </a:p>
        </p:txBody>
      </p:sp>
      <p:sp>
        <p:nvSpPr>
          <p:cNvPr id="4" name="Rectangle 1">
            <a:extLst>
              <a:ext uri="{FF2B5EF4-FFF2-40B4-BE49-F238E27FC236}">
                <a16:creationId xmlns:a16="http://schemas.microsoft.com/office/drawing/2014/main" id="{3E1E849D-B14C-48CA-1F5D-908443235529}"/>
              </a:ext>
            </a:extLst>
          </p:cNvPr>
          <p:cNvSpPr>
            <a:spLocks noGrp="1" noChangeArrowheads="1"/>
          </p:cNvSpPr>
          <p:nvPr>
            <p:ph idx="1"/>
          </p:nvPr>
        </p:nvSpPr>
        <p:spPr bwMode="auto">
          <a:xfrm>
            <a:off x="838200" y="1585247"/>
            <a:ext cx="104384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The Perfect Bridge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Simple yet powerful mathematical foundation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Natural fit for probability estimation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Clear connection to neural approaches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Key Advantages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Handles sparse data gracefully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Efficiently learns feature weights </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Provides interpretable results</a:t>
            </a:r>
          </a:p>
          <a:p>
            <a:pPr lvl="1" eaLnBrk="0" fontAlgn="base" hangingPunct="0">
              <a:lnSpc>
                <a:spcPct val="100000"/>
              </a:lnSpc>
              <a:spcBef>
                <a:spcPct val="0"/>
              </a:spcBef>
              <a:spcAft>
                <a:spcPct val="0"/>
              </a:spcAft>
            </a:pPr>
            <a:endParaRPr lang="en-US" altLang="en-US" dirty="0"/>
          </a:p>
          <a:p>
            <a:pPr marL="0" indent="0" eaLnBrk="0" fontAlgn="base" hangingPunct="0">
              <a:lnSpc>
                <a:spcPct val="100000"/>
              </a:lnSpc>
              <a:spcBef>
                <a:spcPct val="0"/>
              </a:spcBef>
              <a:spcAft>
                <a:spcPct val="0"/>
              </a:spcAft>
              <a:buNone/>
            </a:pPr>
            <a:r>
              <a:rPr lang="en-US" altLang="en-US" dirty="0"/>
              <a:t>We’ll use logistic regression as a jumping off point for other models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229503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D18-876C-5FC9-8737-528A1C73C030}"/>
              </a:ext>
            </a:extLst>
          </p:cNvPr>
          <p:cNvSpPr>
            <a:spLocks noGrp="1"/>
          </p:cNvSpPr>
          <p:nvPr>
            <p:ph type="title"/>
          </p:nvPr>
        </p:nvSpPr>
        <p:spPr/>
        <p:txBody>
          <a:bodyPr/>
          <a:lstStyle/>
          <a:p>
            <a:r>
              <a:rPr lang="en-US" dirty="0"/>
              <a:t>Next Word Prediction Using Logistic Regression</a:t>
            </a:r>
          </a:p>
        </p:txBody>
      </p:sp>
      <p:sp>
        <p:nvSpPr>
          <p:cNvPr id="3" name="Content Placeholder 2">
            <a:extLst>
              <a:ext uri="{FF2B5EF4-FFF2-40B4-BE49-F238E27FC236}">
                <a16:creationId xmlns:a16="http://schemas.microsoft.com/office/drawing/2014/main" id="{FB567014-3F36-F18F-C413-E0C16D8E3B86}"/>
              </a:ext>
            </a:extLst>
          </p:cNvPr>
          <p:cNvSpPr>
            <a:spLocks noGrp="1"/>
          </p:cNvSpPr>
          <p:nvPr>
            <p:ph idx="1"/>
          </p:nvPr>
        </p:nvSpPr>
        <p:spPr/>
        <p:txBody>
          <a:bodyPr/>
          <a:lstStyle/>
          <a:p>
            <a:r>
              <a:rPr lang="en-US" dirty="0"/>
              <a:t>We want to estimate the probability that the word after “United” is “States”.</a:t>
            </a:r>
          </a:p>
        </p:txBody>
      </p:sp>
    </p:spTree>
    <p:extLst>
      <p:ext uri="{BB962C8B-B14F-4D97-AF65-F5344CB8AC3E}">
        <p14:creationId xmlns:p14="http://schemas.microsoft.com/office/powerpoint/2010/main" val="3427908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859F-C367-F837-2AE9-9D2B544AD443}"/>
              </a:ext>
            </a:extLst>
          </p:cNvPr>
          <p:cNvSpPr>
            <a:spLocks noGrp="1"/>
          </p:cNvSpPr>
          <p:nvPr>
            <p:ph type="title"/>
          </p:nvPr>
        </p:nvSpPr>
        <p:spPr>
          <a:xfrm>
            <a:off x="838200" y="365125"/>
            <a:ext cx="6717145" cy="1325563"/>
          </a:xfrm>
        </p:spPr>
        <p:txBody>
          <a:bodyPr/>
          <a:lstStyle/>
          <a:p>
            <a:r>
              <a:rPr lang="en-US" dirty="0"/>
              <a:t>Toy Example</a:t>
            </a:r>
          </a:p>
        </p:txBody>
      </p:sp>
      <p:graphicFrame>
        <p:nvGraphicFramePr>
          <p:cNvPr id="5" name="Content Placeholder 4">
            <a:extLst>
              <a:ext uri="{FF2B5EF4-FFF2-40B4-BE49-F238E27FC236}">
                <a16:creationId xmlns:a16="http://schemas.microsoft.com/office/drawing/2014/main" id="{DD9842F0-1A8A-866A-7F93-FC1642B1D2BA}"/>
              </a:ext>
            </a:extLst>
          </p:cNvPr>
          <p:cNvGraphicFramePr>
            <a:graphicFrameLocks noGrp="1"/>
          </p:cNvGraphicFramePr>
          <p:nvPr>
            <p:ph idx="1"/>
            <p:extLst>
              <p:ext uri="{D42A27DB-BD31-4B8C-83A1-F6EECF244321}">
                <p14:modId xmlns:p14="http://schemas.microsoft.com/office/powerpoint/2010/main" val="3113051149"/>
              </p:ext>
            </p:extLst>
          </p:nvPr>
        </p:nvGraphicFramePr>
        <p:xfrm>
          <a:off x="8312727" y="406400"/>
          <a:ext cx="3271980" cy="5780125"/>
        </p:xfrm>
        <a:graphic>
          <a:graphicData uri="http://schemas.openxmlformats.org/drawingml/2006/table">
            <a:tbl>
              <a:tblPr firstRow="1" bandRow="1">
                <a:tableStyleId>{5C22544A-7EE6-4342-B048-85BDC9FD1C3A}</a:tableStyleId>
              </a:tblPr>
              <a:tblGrid>
                <a:gridCol w="1090660">
                  <a:extLst>
                    <a:ext uri="{9D8B030D-6E8A-4147-A177-3AD203B41FA5}">
                      <a16:colId xmlns:a16="http://schemas.microsoft.com/office/drawing/2014/main" val="1205576923"/>
                    </a:ext>
                  </a:extLst>
                </a:gridCol>
                <a:gridCol w="1090660">
                  <a:extLst>
                    <a:ext uri="{9D8B030D-6E8A-4147-A177-3AD203B41FA5}">
                      <a16:colId xmlns:a16="http://schemas.microsoft.com/office/drawing/2014/main" val="1597813564"/>
                    </a:ext>
                  </a:extLst>
                </a:gridCol>
                <a:gridCol w="1090660">
                  <a:extLst>
                    <a:ext uri="{9D8B030D-6E8A-4147-A177-3AD203B41FA5}">
                      <a16:colId xmlns:a16="http://schemas.microsoft.com/office/drawing/2014/main" val="2255882660"/>
                    </a:ext>
                  </a:extLst>
                </a:gridCol>
              </a:tblGrid>
              <a:tr h="444625">
                <a:tc>
                  <a:txBody>
                    <a:bodyPr/>
                    <a:lstStyle/>
                    <a:p>
                      <a:r>
                        <a:rPr lang="en-US" dirty="0"/>
                        <a:t>states</a:t>
                      </a:r>
                    </a:p>
                  </a:txBody>
                  <a:tcPr/>
                </a:tc>
                <a:tc>
                  <a:txBody>
                    <a:bodyPr/>
                    <a:lstStyle/>
                    <a:p>
                      <a:r>
                        <a:rPr lang="en-US" dirty="0"/>
                        <a:t>united</a:t>
                      </a:r>
                    </a:p>
                  </a:txBody>
                  <a:tcPr/>
                </a:tc>
                <a:tc>
                  <a:txBody>
                    <a:bodyPr/>
                    <a:lstStyle/>
                    <a:p>
                      <a:r>
                        <a:rPr lang="en-US" dirty="0"/>
                        <a:t>fifty</a:t>
                      </a:r>
                    </a:p>
                  </a:txBody>
                  <a:tcPr/>
                </a:tc>
                <a:extLst>
                  <a:ext uri="{0D108BD9-81ED-4DB2-BD59-A6C34878D82A}">
                    <a16:rowId xmlns:a16="http://schemas.microsoft.com/office/drawing/2014/main" val="1845719362"/>
                  </a:ext>
                </a:extLst>
              </a:tr>
              <a:tr h="444625">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08920058"/>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57747812"/>
                  </a:ext>
                </a:extLst>
              </a:tr>
              <a:tr h="444625">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290141832"/>
                  </a:ext>
                </a:extLst>
              </a:tr>
              <a:tr h="444625">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4045425"/>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27267544"/>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20478616"/>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760755422"/>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02647853"/>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684621618"/>
                  </a:ext>
                </a:extLst>
              </a:tr>
              <a:tr h="444625">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862790218"/>
                  </a:ext>
                </a:extLst>
              </a:tr>
              <a:tr h="444625">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1803888"/>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6751172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734E28-A384-B570-6679-9FFE0F86EFF3}"/>
                  </a:ext>
                </a:extLst>
              </p:cNvPr>
              <p:cNvSpPr txBox="1"/>
              <p:nvPr/>
            </p:nvSpPr>
            <p:spPr>
              <a:xfrm>
                <a:off x="729672" y="1524000"/>
                <a:ext cx="7342909" cy="3134191"/>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If we use a bigram language model, then</a:t>
                </a:r>
              </a:p>
              <a:p>
                <a:endParaRPr lang="en-US" sz="240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panose="02040503050406030204" pitchFamily="18" charset="0"/>
                        </a:rPr>
                        <m:t>𝑃</m:t>
                      </m:r>
                      <m:d>
                        <m:dPr>
                          <m:ctrlPr>
                            <a:rPr lang="en-US" sz="2400" b="0" i="1" smtClean="0">
                              <a:latin typeface="Cambria Math" panose="02040503050406030204" pitchFamily="18" charset="0"/>
                              <a:ea typeface="Cambria" panose="02040503050406030204" pitchFamily="18" charset="0"/>
                            </a:rPr>
                          </m:ctrlPr>
                        </m:dPr>
                        <m:e>
                          <m:r>
                            <a:rPr lang="en-US" sz="2400" b="0" i="1" smtClean="0">
                              <a:latin typeface="Cambria Math" panose="02040503050406030204" pitchFamily="18" charset="0"/>
                              <a:ea typeface="Cambria" panose="02040503050406030204" pitchFamily="18" charset="0"/>
                            </a:rPr>
                            <m:t>𝑠𝑡𝑎𝑡𝑒𝑠</m:t>
                          </m:r>
                        </m:e>
                        <m:e>
                          <m:r>
                            <a:rPr lang="en-US" sz="2400" b="0" i="1" smtClean="0">
                              <a:latin typeface="Cambria Math" panose="02040503050406030204" pitchFamily="18" charset="0"/>
                              <a:ea typeface="Cambria" panose="02040503050406030204" pitchFamily="18" charset="0"/>
                            </a:rPr>
                            <m:t>𝑢𝑛𝑖𝑡𝑒𝑑</m:t>
                          </m:r>
                        </m:e>
                      </m:d>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𝑐𝑜𝑢𝑛𝑡</m:t>
                          </m:r>
                          <m:d>
                            <m:dPr>
                              <m:ctrlPr>
                                <a:rPr lang="en-US" sz="2400" b="0" i="1" smtClean="0">
                                  <a:latin typeface="Cambria Math" panose="02040503050406030204" pitchFamily="18" charset="0"/>
                                  <a:ea typeface="Cambria" panose="02040503050406030204" pitchFamily="18" charset="0"/>
                                </a:rPr>
                              </m:ctrlPr>
                            </m:dPr>
                            <m:e>
                              <m:r>
                                <a:rPr lang="en-US" sz="2400" b="0" i="1" smtClean="0">
                                  <a:latin typeface="Cambria Math" panose="02040503050406030204" pitchFamily="18" charset="0"/>
                                  <a:ea typeface="Cambria" panose="02040503050406030204" pitchFamily="18" charset="0"/>
                                </a:rPr>
                                <m:t>𝑢𝑛𝑖𝑡𝑒𝑑</m:t>
                              </m:r>
                              <m:r>
                                <a:rPr lang="en-US" sz="2400" b="0" i="1" smtClean="0">
                                  <a:latin typeface="Cambria Math" panose="02040503050406030204" pitchFamily="18" charset="0"/>
                                  <a:ea typeface="Cambria" panose="02040503050406030204" pitchFamily="18" charset="0"/>
                                </a:rPr>
                                <m:t> </m:t>
                              </m:r>
                              <m:r>
                                <a:rPr lang="en-US" sz="2400" b="0" i="1" smtClean="0">
                                  <a:latin typeface="Cambria Math" panose="02040503050406030204" pitchFamily="18" charset="0"/>
                                  <a:ea typeface="Cambria" panose="02040503050406030204" pitchFamily="18" charset="0"/>
                                </a:rPr>
                                <m:t>𝑠𝑡𝑎𝑡𝑒𝑠</m:t>
                              </m:r>
                            </m:e>
                          </m:d>
                        </m:num>
                        <m:den>
                          <m:r>
                            <a:rPr lang="en-US" sz="2400" b="0" i="1" smtClean="0">
                              <a:latin typeface="Cambria Math" panose="02040503050406030204" pitchFamily="18" charset="0"/>
                              <a:ea typeface="Cambria" panose="02040503050406030204" pitchFamily="18" charset="0"/>
                            </a:rPr>
                            <m:t>𝑐𝑜𝑢𝑛𝑡</m:t>
                          </m:r>
                          <m:r>
                            <a:rPr lang="en-US" sz="2400" b="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𝑢𝑛𝑖𝑡𝑒𝑑</m:t>
                          </m:r>
                          <m:r>
                            <a:rPr lang="en-US" sz="2400" b="0" i="1" smtClean="0">
                              <a:latin typeface="Cambria Math" panose="02040503050406030204" pitchFamily="18" charset="0"/>
                              <a:ea typeface="Cambria" panose="02040503050406030204" pitchFamily="18" charset="0"/>
                            </a:rPr>
                            <m:t>)</m:t>
                          </m:r>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2</m:t>
                          </m:r>
                        </m:num>
                        <m:den>
                          <m:r>
                            <a:rPr lang="en-US" sz="2400" b="0" i="1" smtClean="0">
                              <a:latin typeface="Cambria Math" panose="02040503050406030204" pitchFamily="18" charset="0"/>
                              <a:ea typeface="Cambria" panose="02040503050406030204" pitchFamily="18" charset="0"/>
                            </a:rPr>
                            <m:t>5</m:t>
                          </m:r>
                        </m:den>
                      </m:f>
                      <m:r>
                        <a:rPr lang="en-US" sz="2400" b="0" i="1" smtClean="0">
                          <a:latin typeface="Cambria Math" panose="02040503050406030204" pitchFamily="18" charset="0"/>
                          <a:ea typeface="Cambria" panose="02040503050406030204" pitchFamily="18" charset="0"/>
                        </a:rPr>
                        <m:t>=0.4</m:t>
                      </m:r>
                    </m:oMath>
                  </m:oMathPara>
                </a14:m>
                <a:endParaRPr lang="en-US" sz="2400" b="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panose="02040503050406030204" pitchFamily="18" charset="0"/>
                        </a:rPr>
                        <m:t>𝑃</m:t>
                      </m:r>
                      <m:d>
                        <m:dPr>
                          <m:ctrlPr>
                            <a:rPr lang="en-US" sz="2400" b="0" i="1" smtClean="0">
                              <a:latin typeface="Cambria Math" panose="02040503050406030204" pitchFamily="18" charset="0"/>
                              <a:ea typeface="Cambria" panose="02040503050406030204" pitchFamily="18" charset="0"/>
                            </a:rPr>
                          </m:ctrlPr>
                        </m:dPr>
                        <m:e>
                          <m:r>
                            <a:rPr lang="en-US" sz="2400" b="0" i="1" smtClean="0">
                              <a:latin typeface="Cambria Math" panose="02040503050406030204" pitchFamily="18" charset="0"/>
                              <a:ea typeface="Cambria" panose="02040503050406030204" pitchFamily="18" charset="0"/>
                            </a:rPr>
                            <m:t>𝑠𝑡𝑎𝑡𝑒𝑠</m:t>
                          </m:r>
                        </m:e>
                        <m:e>
                          <m:r>
                            <a:rPr lang="en-US" sz="2400" b="0" i="1" smtClean="0">
                              <a:latin typeface="Cambria Math" panose="02040503050406030204" pitchFamily="18" charset="0"/>
                              <a:ea typeface="Cambria" panose="02040503050406030204" pitchFamily="18" charset="0"/>
                            </a:rPr>
                            <m:t>𝑓𝑖𝑓𝑡𝑦</m:t>
                          </m:r>
                        </m:e>
                      </m:d>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𝑐𝑜𝑢𝑛𝑡</m:t>
                          </m:r>
                          <m:d>
                            <m:dPr>
                              <m:ctrlPr>
                                <a:rPr lang="en-US" sz="2400" b="0" i="1" smtClean="0">
                                  <a:latin typeface="Cambria Math" panose="02040503050406030204" pitchFamily="18" charset="0"/>
                                  <a:ea typeface="Cambria" panose="02040503050406030204" pitchFamily="18" charset="0"/>
                                </a:rPr>
                              </m:ctrlPr>
                            </m:dPr>
                            <m:e>
                              <m:r>
                                <a:rPr lang="en-US" sz="2400" b="0" i="1" smtClean="0">
                                  <a:latin typeface="Cambria Math" panose="02040503050406030204" pitchFamily="18" charset="0"/>
                                  <a:ea typeface="Cambria" panose="02040503050406030204" pitchFamily="18" charset="0"/>
                                </a:rPr>
                                <m:t>𝑓𝑖𝑓𝑡𝑦</m:t>
                              </m:r>
                              <m:r>
                                <a:rPr lang="en-US" sz="2400" b="0" i="1" smtClean="0">
                                  <a:latin typeface="Cambria Math" panose="02040503050406030204" pitchFamily="18" charset="0"/>
                                  <a:ea typeface="Cambria" panose="02040503050406030204" pitchFamily="18" charset="0"/>
                                </a:rPr>
                                <m:t> </m:t>
                              </m:r>
                              <m:r>
                                <a:rPr lang="en-US" sz="2400" b="0" i="1" smtClean="0">
                                  <a:latin typeface="Cambria Math" panose="02040503050406030204" pitchFamily="18" charset="0"/>
                                  <a:ea typeface="Cambria" panose="02040503050406030204" pitchFamily="18" charset="0"/>
                                </a:rPr>
                                <m:t>𝑠𝑡𝑎𝑡𝑒𝑠</m:t>
                              </m:r>
                            </m:e>
                          </m:d>
                        </m:num>
                        <m:den>
                          <m:r>
                            <a:rPr lang="en-US" sz="2400" b="0" i="1" smtClean="0">
                              <a:latin typeface="Cambria Math" panose="02040503050406030204" pitchFamily="18" charset="0"/>
                              <a:ea typeface="Cambria" panose="02040503050406030204" pitchFamily="18" charset="0"/>
                            </a:rPr>
                            <m:t>𝑐𝑜𝑢𝑛𝑡</m:t>
                          </m:r>
                          <m:r>
                            <a:rPr lang="en-US" sz="2400" b="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𝑓𝑖𝑓𝑡𝑦</m:t>
                          </m:r>
                          <m:r>
                            <a:rPr lang="en-US" sz="2400" b="0" i="1" smtClean="0">
                              <a:latin typeface="Cambria Math" panose="02040503050406030204" pitchFamily="18" charset="0"/>
                              <a:ea typeface="Cambria" panose="02040503050406030204" pitchFamily="18" charset="0"/>
                            </a:rPr>
                            <m:t>)</m:t>
                          </m:r>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2</m:t>
                          </m:r>
                        </m:num>
                        <m:den>
                          <m:r>
                            <a:rPr lang="en-US" sz="2400" b="0" i="1" smtClean="0">
                              <a:latin typeface="Cambria Math" panose="02040503050406030204" pitchFamily="18" charset="0"/>
                              <a:ea typeface="Cambria" panose="02040503050406030204" pitchFamily="18" charset="0"/>
                            </a:rPr>
                            <m:t>6</m:t>
                          </m:r>
                        </m:den>
                      </m:f>
                      <m:r>
                        <a:rPr lang="en-US" sz="2400" b="0" i="1" smtClean="0">
                          <a:latin typeface="Cambria Math" panose="02040503050406030204" pitchFamily="18" charset="0"/>
                          <a:ea typeface="Cambria" panose="02040503050406030204" pitchFamily="18" charset="0"/>
                        </a:rPr>
                        <m:t>=0.33</m:t>
                      </m:r>
                    </m:oMath>
                  </m:oMathPara>
                </a14:m>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E4734E28-A384-B570-6679-9FFE0F86EFF3}"/>
                  </a:ext>
                </a:extLst>
              </p:cNvPr>
              <p:cNvSpPr txBox="1">
                <a:spLocks noRot="1" noChangeAspect="1" noMove="1" noResize="1" noEditPoints="1" noAdjustHandles="1" noChangeArrowheads="1" noChangeShapeType="1" noTextEdit="1"/>
              </p:cNvSpPr>
              <p:nvPr/>
            </p:nvSpPr>
            <p:spPr>
              <a:xfrm>
                <a:off x="729672" y="1524000"/>
                <a:ext cx="7342909" cy="3134191"/>
              </a:xfrm>
              <a:prstGeom prst="rect">
                <a:avLst/>
              </a:prstGeom>
              <a:blipFill>
                <a:blip r:embed="rId2"/>
                <a:stretch>
                  <a:fillRect l="-1329" t="-1556"/>
                </a:stretch>
              </a:blipFill>
            </p:spPr>
            <p:txBody>
              <a:bodyPr/>
              <a:lstStyle/>
              <a:p>
                <a:r>
                  <a:rPr lang="en-US">
                    <a:noFill/>
                  </a:rPr>
                  <a:t> </a:t>
                </a:r>
              </a:p>
            </p:txBody>
          </p:sp>
        </mc:Fallback>
      </mc:AlternateContent>
    </p:spTree>
    <p:extLst>
      <p:ext uri="{BB962C8B-B14F-4D97-AF65-F5344CB8AC3E}">
        <p14:creationId xmlns:p14="http://schemas.microsoft.com/office/powerpoint/2010/main" val="3066012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9E65-0847-9DC5-3155-CF4D25FED0CD}"/>
              </a:ext>
            </a:extLst>
          </p:cNvPr>
          <p:cNvSpPr>
            <a:spLocks noGrp="1"/>
          </p:cNvSpPr>
          <p:nvPr>
            <p:ph type="title"/>
          </p:nvPr>
        </p:nvSpPr>
        <p:spPr/>
        <p:txBody>
          <a:bodyPr/>
          <a:lstStyle/>
          <a:p>
            <a:r>
              <a:rPr lang="en-US" dirty="0"/>
              <a:t>Instead of Counting, Model the Probabilities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5E4A98-8737-1E6D-3894-718C29F558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𝑠𝑡𝑎𝑡𝑒</m:t>
                          </m:r>
                        </m:e>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𝑢𝑛𝑖𝑡𝑒𝑑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𝑓𝑖𝑓𝑡𝑦</m:t>
                      </m:r>
                    </m:oMath>
                  </m:oMathPara>
                </a14:m>
                <a:endParaRPr lang="en-US" b="0" dirty="0"/>
              </a:p>
              <a:p>
                <a:pPr marL="0" indent="0">
                  <a:buNone/>
                </a:pPr>
                <a:endParaRPr lang="en-US" dirty="0"/>
              </a:p>
              <a:p>
                <a:r>
                  <a:rPr lang="en-US" dirty="0"/>
                  <a:t>This is a linear probability model, but doesn’t obey the laws of probability </a:t>
                </a:r>
              </a:p>
              <a:p>
                <a:pPr lvl="1"/>
                <a:r>
                  <a:rPr lang="en-US" dirty="0"/>
                  <a:t>Gives probabilities below zero and above 1</a:t>
                </a:r>
              </a:p>
              <a:p>
                <a:pPr lvl="1"/>
                <a:r>
                  <a:rPr lang="en-US" dirty="0"/>
                  <a:t>Doesn’t realistically capture how probabilities change as information changes.</a:t>
                </a:r>
              </a:p>
            </p:txBody>
          </p:sp>
        </mc:Choice>
        <mc:Fallback>
          <p:sp>
            <p:nvSpPr>
              <p:cNvPr id="3" name="Content Placeholder 2">
                <a:extLst>
                  <a:ext uri="{FF2B5EF4-FFF2-40B4-BE49-F238E27FC236}">
                    <a16:creationId xmlns:a16="http://schemas.microsoft.com/office/drawing/2014/main" id="{7E5E4A98-8737-1E6D-3894-718C29F55849}"/>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492205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C4546-6C31-1989-42D7-67B2FE589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73C14-10CD-E821-0BCA-EFCF9865E1B2}"/>
              </a:ext>
            </a:extLst>
          </p:cNvPr>
          <p:cNvSpPr>
            <a:spLocks noGrp="1"/>
          </p:cNvSpPr>
          <p:nvPr>
            <p:ph type="title"/>
          </p:nvPr>
        </p:nvSpPr>
        <p:spPr/>
        <p:txBody>
          <a:bodyPr/>
          <a:lstStyle/>
          <a:p>
            <a:r>
              <a:rPr lang="en-US" dirty="0"/>
              <a:t>Instead of Counting, Model the Probabilities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821A1E-7902-0ADC-1904-EAEF3724EB9C}"/>
                  </a:ext>
                </a:extLst>
              </p:cNvPr>
              <p:cNvSpPr>
                <a:spLocks noGrp="1"/>
              </p:cNvSpPr>
              <p:nvPr>
                <p:ph idx="1"/>
              </p:nvPr>
            </p:nvSpPr>
            <p:spPr/>
            <p:txBody>
              <a:bodyPr>
                <a:normAutofit/>
              </a:bodyPr>
              <a:lstStyle/>
              <a:p>
                <a:pPr marL="457200" lvl="1" indent="0">
                  <a:buNone/>
                </a:pPr>
                <a:endParaRPr lang="en-US" dirty="0"/>
              </a:p>
              <a:p>
                <a:r>
                  <a:rPr lang="en-US" dirty="0"/>
                  <a:t>Instead: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𝑠𝑡𝑎𝑡𝑒</m:t>
                          </m:r>
                        </m:e>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𝑢𝑛𝑖𝑡𝑒𝑑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𝑓𝑖𝑓𝑡𝑦</m:t>
                      </m:r>
                      <m:r>
                        <a:rPr lang="en-US" b="0" i="1" smtClean="0">
                          <a:latin typeface="Cambria Math" panose="02040503050406030204" pitchFamily="18" charset="0"/>
                        </a:rPr>
                        <m:t>)</m:t>
                      </m:r>
                    </m:oMath>
                  </m:oMathPara>
                </a14:m>
                <a:endParaRPr lang="en-US" dirty="0"/>
              </a:p>
              <a:p>
                <a:pPr marL="0" indent="0">
                  <a:buNone/>
                </a:pPr>
                <a:endParaRPr lang="en-US" dirty="0"/>
              </a:p>
              <a:p>
                <a14:m>
                  <m:oMath xmlns:m="http://schemas.openxmlformats.org/officeDocument/2006/math">
                    <m:r>
                      <a:rPr lang="en-US" b="0" i="1" smtClean="0">
                        <a:latin typeface="Cambria Math" panose="02040503050406030204" pitchFamily="18" charset="0"/>
                      </a:rPr>
                      <m:t>𝜎</m:t>
                    </m:r>
                  </m:oMath>
                </a14:m>
                <a:r>
                  <a:rPr lang="en-US" dirty="0"/>
                  <a:t> is the logistic function</a:t>
                </a:r>
              </a:p>
              <a:p>
                <a:pPr lvl="1"/>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den>
                    </m:f>
                  </m:oMath>
                </a14:m>
                <a:endParaRPr lang="en-US" b="0" dirty="0"/>
              </a:p>
              <a:p>
                <a:pPr lvl="1"/>
                <a:r>
                  <a:rPr lang="en-US" dirty="0"/>
                  <a:t>Let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𝑢𝑛𝑖𝑡𝑒𝑑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𝑓𝑖𝑓𝑡𝑦</m:t>
                    </m:r>
                  </m:oMath>
                </a14:m>
                <a:endParaRPr lang="en-US" dirty="0"/>
              </a:p>
              <a:p>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𝑠𝑡𝑎𝑡𝑒𝑠</m:t>
                        </m:r>
                      </m:e>
                      <m:e>
                        <m:r>
                          <a:rPr lang="en-US" i="1">
                            <a:latin typeface="Cambria Math" panose="02040503050406030204" pitchFamily="18" charset="0"/>
                          </a:rPr>
                          <m:t>𝑥</m:t>
                        </m:r>
                      </m:e>
                    </m:d>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𝑢𝑛𝑖𝑡𝑒𝑑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𝑓𝑖𝑓𝑡𝑦</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𝑢𝑛𝑖𝑡𝑒𝑑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𝑓𝑖𝑓𝑡𝑦</m:t>
                            </m:r>
                          </m:sup>
                        </m:sSup>
                      </m:den>
                    </m:f>
                  </m:oMath>
                </a14:m>
                <a:endParaRPr lang="en-US" dirty="0"/>
              </a:p>
            </p:txBody>
          </p:sp>
        </mc:Choice>
        <mc:Fallback>
          <p:sp>
            <p:nvSpPr>
              <p:cNvPr id="3" name="Content Placeholder 2">
                <a:extLst>
                  <a:ext uri="{FF2B5EF4-FFF2-40B4-BE49-F238E27FC236}">
                    <a16:creationId xmlns:a16="http://schemas.microsoft.com/office/drawing/2014/main" id="{30821A1E-7902-0ADC-1904-EAEF3724EB9C}"/>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996179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ADB2-D1D6-49E7-8182-2ADA741E7B99}"/>
              </a:ext>
            </a:extLst>
          </p:cNvPr>
          <p:cNvSpPr>
            <a:spLocks noGrp="1"/>
          </p:cNvSpPr>
          <p:nvPr>
            <p:ph type="title"/>
          </p:nvPr>
        </p:nvSpPr>
        <p:spPr/>
        <p:txBody>
          <a:bodyPr/>
          <a:lstStyle/>
          <a:p>
            <a:r>
              <a:rPr lang="en-US" dirty="0"/>
              <a:t>Logistic function</a:t>
            </a:r>
          </a:p>
        </p:txBody>
      </p:sp>
      <p:pic>
        <p:nvPicPr>
          <p:cNvPr id="1028" name="Picture 4">
            <a:extLst>
              <a:ext uri="{FF2B5EF4-FFF2-40B4-BE49-F238E27FC236}">
                <a16:creationId xmlns:a16="http://schemas.microsoft.com/office/drawing/2014/main" id="{3A641C60-29F6-461C-9060-6F5B5AE7C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902" y="1485733"/>
            <a:ext cx="7514191" cy="50071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C0EC48E-3E93-4F67-B89C-D6E8EBEC4836}"/>
              </a:ext>
            </a:extLst>
          </p:cNvPr>
          <p:cNvCxnSpPr/>
          <p:nvPr/>
        </p:nvCxnSpPr>
        <p:spPr>
          <a:xfrm flipV="1">
            <a:off x="3127485" y="1807535"/>
            <a:ext cx="6539023" cy="399784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67B875-5727-40C0-80C2-AA4B683099BC}"/>
              </a:ext>
            </a:extLst>
          </p:cNvPr>
          <p:cNvSpPr txBox="1"/>
          <p:nvPr/>
        </p:nvSpPr>
        <p:spPr>
          <a:xfrm>
            <a:off x="10154093" y="2777490"/>
            <a:ext cx="1801702" cy="923330"/>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 to linear relationship</a:t>
            </a:r>
          </a:p>
        </p:txBody>
      </p:sp>
      <p:cxnSp>
        <p:nvCxnSpPr>
          <p:cNvPr id="8" name="Straight Arrow Connector 7">
            <a:extLst>
              <a:ext uri="{FF2B5EF4-FFF2-40B4-BE49-F238E27FC236}">
                <a16:creationId xmlns:a16="http://schemas.microsoft.com/office/drawing/2014/main" id="{A36A01B2-D477-4CF8-9C85-8B7C35293A0F}"/>
              </a:ext>
            </a:extLst>
          </p:cNvPr>
          <p:cNvCxnSpPr/>
          <p:nvPr/>
        </p:nvCxnSpPr>
        <p:spPr>
          <a:xfrm flipH="1" flipV="1">
            <a:off x="9009450" y="2366010"/>
            <a:ext cx="1144641" cy="86868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9B27144-18F6-14A4-384B-0E39333DE197}"/>
              </a:ext>
            </a:extLst>
          </p:cNvPr>
          <p:cNvCxnSpPr>
            <a:cxnSpLocks/>
          </p:cNvCxnSpPr>
          <p:nvPr/>
        </p:nvCxnSpPr>
        <p:spPr>
          <a:xfrm>
            <a:off x="2349833" y="5245768"/>
            <a:ext cx="1620588" cy="4090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E4959F-D9D1-0AB7-D7D3-E05138D95788}"/>
              </a:ext>
            </a:extLst>
          </p:cNvPr>
          <p:cNvSpPr txBox="1"/>
          <p:nvPr/>
        </p:nvSpPr>
        <p:spPr>
          <a:xfrm>
            <a:off x="617425" y="3700820"/>
            <a:ext cx="1538903" cy="2862322"/>
          </a:xfrm>
          <a:prstGeom prst="rect">
            <a:avLst/>
          </a:prstGeom>
          <a:solidFill>
            <a:schemeClr val="bg2">
              <a:lumMod val="75000"/>
              <a:alpha val="24000"/>
            </a:schemeClr>
          </a:solidFill>
        </p:spPr>
        <p:txBody>
          <a:bodyPr wrap="square" rtlCol="0">
            <a:spAutoFit/>
          </a:bodyPr>
          <a:lstStyle/>
          <a:p>
            <a:r>
              <a:rPr lang="en-US" dirty="0">
                <a:latin typeface="Cambria" panose="02040503050406030204" pitchFamily="18" charset="0"/>
                <a:ea typeface="Cambria" panose="02040503050406030204" pitchFamily="18" charset="0"/>
              </a:rPr>
              <a:t>At extreme values on the X-axis, when we move in the X-direction, the predicted probability has smaller changes</a:t>
            </a:r>
          </a:p>
        </p:txBody>
      </p:sp>
      <p:cxnSp>
        <p:nvCxnSpPr>
          <p:cNvPr id="10" name="Straight Arrow Connector 9">
            <a:extLst>
              <a:ext uri="{FF2B5EF4-FFF2-40B4-BE49-F238E27FC236}">
                <a16:creationId xmlns:a16="http://schemas.microsoft.com/office/drawing/2014/main" id="{CDB66DD8-4185-E544-4A31-E6509A4FC0CB}"/>
              </a:ext>
            </a:extLst>
          </p:cNvPr>
          <p:cNvCxnSpPr>
            <a:cxnSpLocks/>
          </p:cNvCxnSpPr>
          <p:nvPr/>
        </p:nvCxnSpPr>
        <p:spPr>
          <a:xfrm flipV="1">
            <a:off x="2349833" y="1892968"/>
            <a:ext cx="6738020" cy="3352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594DF0-3598-D179-264A-7E07968AB3F6}"/>
              </a:ext>
            </a:extLst>
          </p:cNvPr>
          <p:cNvSpPr txBox="1"/>
          <p:nvPr/>
        </p:nvSpPr>
        <p:spPr>
          <a:xfrm>
            <a:off x="7331047" y="3499859"/>
            <a:ext cx="2335461" cy="1754326"/>
          </a:xfrm>
          <a:prstGeom prst="rect">
            <a:avLst/>
          </a:prstGeom>
          <a:solidFill>
            <a:schemeClr val="bg2">
              <a:lumMod val="75000"/>
              <a:alpha val="24000"/>
            </a:schemeClr>
          </a:solidFill>
        </p:spPr>
        <p:txBody>
          <a:bodyPr wrap="square" rtlCol="0">
            <a:spAutoFit/>
          </a:bodyPr>
          <a:lstStyle/>
          <a:p>
            <a:r>
              <a:rPr lang="en-US" dirty="0">
                <a:latin typeface="Cambria" panose="02040503050406030204" pitchFamily="18" charset="0"/>
                <a:ea typeface="Cambria" panose="02040503050406030204" pitchFamily="18" charset="0"/>
              </a:rPr>
              <a:t>At intermediate values, when we move in the X-direction, the predicted probability has bigger changes</a:t>
            </a:r>
          </a:p>
        </p:txBody>
      </p:sp>
      <p:cxnSp>
        <p:nvCxnSpPr>
          <p:cNvPr id="14" name="Straight Arrow Connector 13">
            <a:extLst>
              <a:ext uri="{FF2B5EF4-FFF2-40B4-BE49-F238E27FC236}">
                <a16:creationId xmlns:a16="http://schemas.microsoft.com/office/drawing/2014/main" id="{6141BB23-0401-4D67-2D5B-E6336E62066D}"/>
              </a:ext>
            </a:extLst>
          </p:cNvPr>
          <p:cNvCxnSpPr>
            <a:cxnSpLocks/>
          </p:cNvCxnSpPr>
          <p:nvPr/>
        </p:nvCxnSpPr>
        <p:spPr>
          <a:xfrm flipH="1">
            <a:off x="6264613" y="3989304"/>
            <a:ext cx="1010286" cy="310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833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02F0A-71C8-0AC9-0869-AECABDA8B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F563E-D9B6-E2E4-EDB2-776C8D487A48}"/>
              </a:ext>
            </a:extLst>
          </p:cNvPr>
          <p:cNvSpPr>
            <a:spLocks noGrp="1"/>
          </p:cNvSpPr>
          <p:nvPr>
            <p:ph type="title"/>
          </p:nvPr>
        </p:nvSpPr>
        <p:spPr>
          <a:xfrm>
            <a:off x="838200" y="365125"/>
            <a:ext cx="6717145" cy="1325563"/>
          </a:xfrm>
        </p:spPr>
        <p:txBody>
          <a:bodyPr/>
          <a:lstStyle/>
          <a:p>
            <a:r>
              <a:rPr lang="en-US" dirty="0"/>
              <a:t>Toy Example</a:t>
            </a:r>
          </a:p>
        </p:txBody>
      </p:sp>
      <p:graphicFrame>
        <p:nvGraphicFramePr>
          <p:cNvPr id="5" name="Content Placeholder 4">
            <a:extLst>
              <a:ext uri="{FF2B5EF4-FFF2-40B4-BE49-F238E27FC236}">
                <a16:creationId xmlns:a16="http://schemas.microsoft.com/office/drawing/2014/main" id="{F24EA422-C2EE-3751-C2FE-D10A0E9B2F75}"/>
              </a:ext>
            </a:extLst>
          </p:cNvPr>
          <p:cNvGraphicFramePr>
            <a:graphicFrameLocks noGrp="1"/>
          </p:cNvGraphicFramePr>
          <p:nvPr>
            <p:ph idx="1"/>
          </p:nvPr>
        </p:nvGraphicFramePr>
        <p:xfrm>
          <a:off x="8312727" y="406400"/>
          <a:ext cx="3271980" cy="5780125"/>
        </p:xfrm>
        <a:graphic>
          <a:graphicData uri="http://schemas.openxmlformats.org/drawingml/2006/table">
            <a:tbl>
              <a:tblPr firstRow="1" bandRow="1">
                <a:tableStyleId>{5C22544A-7EE6-4342-B048-85BDC9FD1C3A}</a:tableStyleId>
              </a:tblPr>
              <a:tblGrid>
                <a:gridCol w="1090660">
                  <a:extLst>
                    <a:ext uri="{9D8B030D-6E8A-4147-A177-3AD203B41FA5}">
                      <a16:colId xmlns:a16="http://schemas.microsoft.com/office/drawing/2014/main" val="1205576923"/>
                    </a:ext>
                  </a:extLst>
                </a:gridCol>
                <a:gridCol w="1090660">
                  <a:extLst>
                    <a:ext uri="{9D8B030D-6E8A-4147-A177-3AD203B41FA5}">
                      <a16:colId xmlns:a16="http://schemas.microsoft.com/office/drawing/2014/main" val="1597813564"/>
                    </a:ext>
                  </a:extLst>
                </a:gridCol>
                <a:gridCol w="1090660">
                  <a:extLst>
                    <a:ext uri="{9D8B030D-6E8A-4147-A177-3AD203B41FA5}">
                      <a16:colId xmlns:a16="http://schemas.microsoft.com/office/drawing/2014/main" val="2255882660"/>
                    </a:ext>
                  </a:extLst>
                </a:gridCol>
              </a:tblGrid>
              <a:tr h="444625">
                <a:tc>
                  <a:txBody>
                    <a:bodyPr/>
                    <a:lstStyle/>
                    <a:p>
                      <a:r>
                        <a:rPr lang="en-US" dirty="0"/>
                        <a:t>states</a:t>
                      </a:r>
                    </a:p>
                  </a:txBody>
                  <a:tcPr/>
                </a:tc>
                <a:tc>
                  <a:txBody>
                    <a:bodyPr/>
                    <a:lstStyle/>
                    <a:p>
                      <a:r>
                        <a:rPr lang="en-US" dirty="0"/>
                        <a:t>united</a:t>
                      </a:r>
                    </a:p>
                  </a:txBody>
                  <a:tcPr/>
                </a:tc>
                <a:tc>
                  <a:txBody>
                    <a:bodyPr/>
                    <a:lstStyle/>
                    <a:p>
                      <a:r>
                        <a:rPr lang="en-US" dirty="0"/>
                        <a:t>fifty</a:t>
                      </a:r>
                    </a:p>
                  </a:txBody>
                  <a:tcPr/>
                </a:tc>
                <a:extLst>
                  <a:ext uri="{0D108BD9-81ED-4DB2-BD59-A6C34878D82A}">
                    <a16:rowId xmlns:a16="http://schemas.microsoft.com/office/drawing/2014/main" val="1845719362"/>
                  </a:ext>
                </a:extLst>
              </a:tr>
              <a:tr h="444625">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08920058"/>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57747812"/>
                  </a:ext>
                </a:extLst>
              </a:tr>
              <a:tr h="444625">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290141832"/>
                  </a:ext>
                </a:extLst>
              </a:tr>
              <a:tr h="444625">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4045425"/>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27267544"/>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20478616"/>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760755422"/>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702647853"/>
                  </a:ext>
                </a:extLst>
              </a:tr>
              <a:tr h="4446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684621618"/>
                  </a:ext>
                </a:extLst>
              </a:tr>
              <a:tr h="444625">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862790218"/>
                  </a:ext>
                </a:extLst>
              </a:tr>
              <a:tr h="444625">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1803888"/>
                  </a:ext>
                </a:extLst>
              </a:tr>
              <a:tr h="444625">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67511722"/>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2F378E0-09CB-CD62-C069-FE792F3D4CA2}"/>
                  </a:ext>
                </a:extLst>
              </p:cNvPr>
              <p:cNvSpPr txBox="1"/>
              <p:nvPr/>
            </p:nvSpPr>
            <p:spPr>
              <a:xfrm>
                <a:off x="729672" y="1524000"/>
                <a:ext cx="7342909" cy="3275961"/>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𝑠𝑡𝑎𝑡𝑒𝑠</m:t>
                        </m:r>
                      </m:e>
                      <m:e>
                        <m:r>
                          <a:rPr lang="en-US" sz="2400" i="1">
                            <a:latin typeface="Cambria Math" panose="02040503050406030204" pitchFamily="18" charset="0"/>
                          </a:rPr>
                          <m:t>𝑥</m:t>
                        </m:r>
                      </m:e>
                    </m:d>
                    <m:r>
                      <a:rPr lang="en-US" sz="2400" i="1">
                        <a:latin typeface="Cambria Math" panose="02040503050406030204" pitchFamily="18" charset="0"/>
                      </a:rPr>
                      <m:t>= </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𝑢𝑛𝑖𝑡𝑒𝑑</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𝑓𝑖𝑓𝑡𝑦</m:t>
                            </m:r>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𝑢𝑛𝑖𝑡𝑒𝑑</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𝑓𝑖𝑓𝑡𝑦</m:t>
                            </m:r>
                          </m:sup>
                        </m:sSup>
                      </m:den>
                    </m:f>
                  </m:oMath>
                </a14:m>
                <a:endParaRPr lang="en-US" sz="2400" dirty="0"/>
              </a:p>
              <a:p>
                <a:pPr marL="342900" indent="-342900">
                  <a:buFont typeface="Arial" panose="020B0604020202020204" pitchFamily="34" charset="0"/>
                  <a:buChar char="•"/>
                </a:pPr>
                <a:endParaRPr lang="en-US" sz="24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𝛽</m:t>
                    </m:r>
                    <m:r>
                      <a:rPr lang="en-US" sz="2400" b="0" i="0" smtClean="0">
                        <a:latin typeface="Cambria Math" panose="02040503050406030204" pitchFamily="18" charset="0"/>
                      </a:rPr>
                      <m:t> </m:t>
                    </m:r>
                  </m:oMath>
                </a14:m>
                <a:r>
                  <a:rPr lang="en-US" sz="2400" dirty="0">
                    <a:latin typeface="Cambria" panose="02040503050406030204" pitchFamily="18" charset="0"/>
                    <a:ea typeface="Cambria" panose="02040503050406030204" pitchFamily="18" charset="0"/>
                  </a:rPr>
                  <a:t>are weights/parameters/coefficients that we will learn </a:t>
                </a:r>
              </a:p>
              <a:p>
                <a:pPr marL="342900" indent="-342900">
                  <a:buFont typeface="Arial" panose="020B0604020202020204" pitchFamily="34" charset="0"/>
                  <a:buChar char="•"/>
                </a:pPr>
                <a:endParaRPr lang="en-US" sz="24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𝑋</m:t>
                    </m:r>
                  </m:oMath>
                </a14:m>
                <a:r>
                  <a:rPr lang="en-US" sz="2400" dirty="0">
                    <a:latin typeface="Cambria" panose="02040503050406030204" pitchFamily="18" charset="0"/>
                    <a:ea typeface="Cambria" panose="02040503050406030204" pitchFamily="18" charset="0"/>
                  </a:rPr>
                  <a:t> are the features, here they are the “contexts”</a:t>
                </a:r>
              </a:p>
              <a:p>
                <a:pPr marL="342900" indent="-342900">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mc:Choice>
        <mc:Fallback>
          <p:sp>
            <p:nvSpPr>
              <p:cNvPr id="6" name="TextBox 5">
                <a:extLst>
                  <a:ext uri="{FF2B5EF4-FFF2-40B4-BE49-F238E27FC236}">
                    <a16:creationId xmlns:a16="http://schemas.microsoft.com/office/drawing/2014/main" id="{F2F378E0-09CB-CD62-C069-FE792F3D4CA2}"/>
                  </a:ext>
                </a:extLst>
              </p:cNvPr>
              <p:cNvSpPr txBox="1">
                <a:spLocks noRot="1" noChangeAspect="1" noMove="1" noResize="1" noEditPoints="1" noAdjustHandles="1" noChangeArrowheads="1" noChangeShapeType="1" noTextEdit="1"/>
              </p:cNvSpPr>
              <p:nvPr/>
            </p:nvSpPr>
            <p:spPr>
              <a:xfrm>
                <a:off x="729672" y="1524000"/>
                <a:ext cx="7342909" cy="3275961"/>
              </a:xfrm>
              <a:prstGeom prst="rect">
                <a:avLst/>
              </a:prstGeom>
              <a:blipFill>
                <a:blip r:embed="rId2"/>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1247579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56F3-3F56-E485-B307-50318A56B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37900-17E6-7CD7-6C7B-A51A8FB14363}"/>
              </a:ext>
            </a:extLst>
          </p:cNvPr>
          <p:cNvSpPr>
            <a:spLocks noGrp="1"/>
          </p:cNvSpPr>
          <p:nvPr>
            <p:ph type="title"/>
          </p:nvPr>
        </p:nvSpPr>
        <p:spPr>
          <a:xfrm>
            <a:off x="838200" y="365125"/>
            <a:ext cx="6717145" cy="1325563"/>
          </a:xfrm>
        </p:spPr>
        <p:txBody>
          <a:bodyPr/>
          <a:lstStyle/>
          <a:p>
            <a:r>
              <a:rPr lang="en-US" dirty="0"/>
              <a:t>Learned Model</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0F12FC9-2A1A-A977-55A6-EC30D9C0FC81}"/>
                  </a:ext>
                </a:extLst>
              </p:cNvPr>
              <p:cNvSpPr txBox="1"/>
              <p:nvPr/>
            </p:nvSpPr>
            <p:spPr>
              <a:xfrm>
                <a:off x="720436" y="1524000"/>
                <a:ext cx="11092873" cy="49805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panose="02040503050406030204" pitchFamily="18" charset="0"/>
                        </a:rPr>
                        <m:t>𝑃</m:t>
                      </m:r>
                      <m:d>
                        <m:dPr>
                          <m:ctrlPr>
                            <a:rPr lang="en-US" sz="2400" i="1">
                              <a:latin typeface="Cambria Math" panose="02040503050406030204" pitchFamily="18" charset="0"/>
                              <a:ea typeface="Cambria" panose="02040503050406030204" pitchFamily="18" charset="0"/>
                            </a:rPr>
                          </m:ctrlPr>
                        </m:dPr>
                        <m:e>
                          <m:r>
                            <a:rPr lang="en-US" sz="2400" i="1">
                              <a:latin typeface="Cambria Math" panose="02040503050406030204" pitchFamily="18" charset="0"/>
                              <a:ea typeface="Cambria" panose="02040503050406030204" pitchFamily="18" charset="0"/>
                            </a:rPr>
                            <m:t>𝑠𝑡𝑎𝑡𝑒𝑠</m:t>
                          </m:r>
                        </m:e>
                        <m:e>
                          <m:r>
                            <a:rPr lang="en-US" sz="2400" b="0" i="1" smtClean="0">
                              <a:latin typeface="Cambria Math" panose="02040503050406030204" pitchFamily="18" charset="0"/>
                              <a:ea typeface="Cambria" panose="02040503050406030204" pitchFamily="18" charset="0"/>
                            </a:rPr>
                            <m:t>𝑥</m:t>
                          </m:r>
                        </m:e>
                      </m:d>
                      <m:r>
                        <a:rPr lang="en-US" sz="2400" i="1">
                          <a:latin typeface="Cambria Math" panose="02040503050406030204" pitchFamily="18" charset="0"/>
                          <a:ea typeface="Cambria" panose="02040503050406030204" pitchFamily="18" charset="0"/>
                        </a:rPr>
                        <m:t>= </m:t>
                      </m:r>
                      <m:f>
                        <m:fPr>
                          <m:ctrlPr>
                            <a:rPr lang="en-US" sz="2400" b="0" i="1" smtClean="0">
                              <a:latin typeface="Cambria Math" panose="02040503050406030204" pitchFamily="18" charset="0"/>
                              <a:ea typeface="Cambria" panose="02040503050406030204" pitchFamily="18" charset="0"/>
                            </a:rPr>
                          </m:ctrlPr>
                        </m:fPr>
                        <m:num>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−17.57+17.16 </m:t>
                              </m:r>
                              <m:r>
                                <a:rPr lang="en-US" sz="2400" b="0" i="1" smtClean="0">
                                  <a:latin typeface="Cambria Math" panose="02040503050406030204" pitchFamily="18" charset="0"/>
                                  <a:ea typeface="Cambria" panose="02040503050406030204" pitchFamily="18" charset="0"/>
                                </a:rPr>
                                <m:t>𝑢𝑛𝑖𝑡𝑒𝑑</m:t>
                              </m:r>
                              <m:r>
                                <a:rPr lang="en-US" sz="2400" b="0" i="1" smtClean="0">
                                  <a:latin typeface="Cambria Math" panose="02040503050406030204" pitchFamily="18" charset="0"/>
                                  <a:ea typeface="Cambria" panose="02040503050406030204" pitchFamily="18" charset="0"/>
                                </a:rPr>
                                <m:t>+16.87 </m:t>
                              </m:r>
                              <m:r>
                                <a:rPr lang="en-US" sz="2400" b="0" i="1" smtClean="0">
                                  <a:latin typeface="Cambria Math" panose="02040503050406030204" pitchFamily="18" charset="0"/>
                                  <a:ea typeface="Cambria" panose="02040503050406030204" pitchFamily="18" charset="0"/>
                                </a:rPr>
                                <m:t>𝑓𝑖𝑓𝑡𝑦</m:t>
                              </m:r>
                            </m:sup>
                          </m:sSup>
                        </m:num>
                        <m:den>
                          <m:r>
                            <a:rPr lang="en-US" sz="2400" b="0" i="1" smtClean="0">
                              <a:latin typeface="Cambria Math" panose="02040503050406030204" pitchFamily="18" charset="0"/>
                              <a:ea typeface="Cambria" panose="02040503050406030204" pitchFamily="18" charset="0"/>
                            </a:rPr>
                            <m:t>1+</m:t>
                          </m:r>
                          <m:sSup>
                            <m:sSupPr>
                              <m:ctrlPr>
                                <a:rPr lang="en-US" sz="2400" i="1">
                                  <a:latin typeface="Cambria Math" panose="02040503050406030204" pitchFamily="18" charset="0"/>
                                  <a:ea typeface="Cambria" panose="02040503050406030204" pitchFamily="18" charset="0"/>
                                </a:rPr>
                              </m:ctrlPr>
                            </m:sSupPr>
                            <m:e>
                              <m:r>
                                <a:rPr lang="en-US" sz="2400" i="1">
                                  <a:latin typeface="Cambria Math" panose="02040503050406030204" pitchFamily="18" charset="0"/>
                                  <a:ea typeface="Cambria" panose="02040503050406030204" pitchFamily="18" charset="0"/>
                                </a:rPr>
                                <m:t>𝑒</m:t>
                              </m:r>
                            </m:e>
                            <m:sup>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17.57</m:t>
                              </m:r>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17.16 </m:t>
                              </m:r>
                              <m:r>
                                <a:rPr lang="en-US" sz="2400" i="1">
                                  <a:latin typeface="Cambria Math" panose="02040503050406030204" pitchFamily="18" charset="0"/>
                                  <a:ea typeface="Cambria" panose="02040503050406030204" pitchFamily="18" charset="0"/>
                                </a:rPr>
                                <m:t>𝑢𝑛𝑖𝑡𝑒</m:t>
                              </m:r>
                              <m:r>
                                <a:rPr lang="en-US" sz="2400" b="0" i="1" smtClean="0">
                                  <a:latin typeface="Cambria Math" panose="02040503050406030204" pitchFamily="18" charset="0"/>
                                  <a:ea typeface="Cambria" panose="02040503050406030204" pitchFamily="18" charset="0"/>
                                </a:rPr>
                                <m:t>𝑑</m:t>
                              </m:r>
                              <m:r>
                                <a:rPr lang="en-US" sz="2400" b="0" i="1" smtClean="0">
                                  <a:latin typeface="Cambria Math" panose="02040503050406030204" pitchFamily="18" charset="0"/>
                                  <a:ea typeface="Cambria" panose="02040503050406030204" pitchFamily="18" charset="0"/>
                                </a:rPr>
                                <m:t>+16.87 </m:t>
                              </m:r>
                              <m:r>
                                <a:rPr lang="en-US" sz="2400" i="1">
                                  <a:latin typeface="Cambria Math" panose="02040503050406030204" pitchFamily="18" charset="0"/>
                                  <a:ea typeface="Cambria" panose="02040503050406030204" pitchFamily="18" charset="0"/>
                                </a:rPr>
                                <m:t>𝑓𝑖𝑓𝑡𝑦</m:t>
                              </m:r>
                            </m:sup>
                          </m:sSup>
                        </m:den>
                      </m:f>
                    </m:oMath>
                  </m:oMathPara>
                </a14:m>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panose="02040503050406030204" pitchFamily="18" charset="0"/>
                        </a:rPr>
                        <m:t>𝑃</m:t>
                      </m:r>
                      <m:d>
                        <m:dPr>
                          <m:ctrlPr>
                            <a:rPr lang="en-US" sz="2400" i="1">
                              <a:latin typeface="Cambria Math" panose="02040503050406030204" pitchFamily="18" charset="0"/>
                              <a:ea typeface="Cambria" panose="02040503050406030204" pitchFamily="18" charset="0"/>
                            </a:rPr>
                          </m:ctrlPr>
                        </m:dPr>
                        <m:e>
                          <m:r>
                            <a:rPr lang="en-US" sz="2400" i="1">
                              <a:latin typeface="Cambria Math" panose="02040503050406030204" pitchFamily="18" charset="0"/>
                              <a:ea typeface="Cambria" panose="02040503050406030204" pitchFamily="18" charset="0"/>
                            </a:rPr>
                            <m:t>𝑠𝑡𝑎𝑡𝑒𝑠</m:t>
                          </m:r>
                        </m:e>
                        <m:e>
                          <m:r>
                            <a:rPr lang="en-US" sz="2400" b="0" i="1" smtClean="0">
                              <a:latin typeface="Cambria Math" panose="02040503050406030204" pitchFamily="18" charset="0"/>
                              <a:ea typeface="Cambria" panose="02040503050406030204" pitchFamily="18" charset="0"/>
                            </a:rPr>
                            <m:t>𝑢𝑛𝑖𝑡𝑒𝑑</m:t>
                          </m:r>
                        </m:e>
                      </m:d>
                      <m:r>
                        <a:rPr lang="en-US" sz="2400" i="1">
                          <a:latin typeface="Cambria Math" panose="02040503050406030204" pitchFamily="18" charset="0"/>
                          <a:ea typeface="Cambria" panose="02040503050406030204" pitchFamily="18" charset="0"/>
                        </a:rPr>
                        <m:t>= </m:t>
                      </m:r>
                      <m:f>
                        <m:fPr>
                          <m:ctrlPr>
                            <a:rPr lang="en-US" sz="2400" b="0" i="1" smtClean="0">
                              <a:latin typeface="Cambria Math" panose="02040503050406030204" pitchFamily="18" charset="0"/>
                              <a:ea typeface="Cambria" panose="02040503050406030204" pitchFamily="18" charset="0"/>
                            </a:rPr>
                          </m:ctrlPr>
                        </m:fPr>
                        <m:num>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−17.57+17.16⋅(1)+16.87⋅(0)</m:t>
                              </m:r>
                            </m:sup>
                          </m:sSup>
                        </m:num>
                        <m:den>
                          <m:r>
                            <a:rPr lang="en-US" sz="2400" b="0" i="1" smtClean="0">
                              <a:latin typeface="Cambria Math" panose="02040503050406030204" pitchFamily="18" charset="0"/>
                              <a:ea typeface="Cambria" panose="02040503050406030204" pitchFamily="18" charset="0"/>
                            </a:rPr>
                            <m:t>1+</m:t>
                          </m:r>
                          <m:sSup>
                            <m:sSupPr>
                              <m:ctrlPr>
                                <a:rPr lang="en-US" sz="2400" i="1">
                                  <a:latin typeface="Cambria Math" panose="02040503050406030204" pitchFamily="18" charset="0"/>
                                  <a:ea typeface="Cambria" panose="02040503050406030204" pitchFamily="18" charset="0"/>
                                </a:rPr>
                              </m:ctrlPr>
                            </m:sSupPr>
                            <m:e>
                              <m:r>
                                <a:rPr lang="en-US" sz="2400" i="1">
                                  <a:latin typeface="Cambria Math" panose="02040503050406030204" pitchFamily="18" charset="0"/>
                                  <a:ea typeface="Cambria" panose="02040503050406030204" pitchFamily="18" charset="0"/>
                                </a:rPr>
                                <m:t>𝑒</m:t>
                              </m:r>
                            </m:e>
                            <m:sup>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17.57</m:t>
                              </m:r>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17.16</m:t>
                              </m:r>
                              <m:r>
                                <a:rPr lang="en-US" sz="240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(1)+16.87⋅(0)</m:t>
                              </m:r>
                            </m:sup>
                          </m:sSup>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−0.41</m:t>
                              </m:r>
                            </m:sup>
                          </m:sSup>
                        </m:num>
                        <m:den>
                          <m:r>
                            <a:rPr lang="en-US" sz="2400" b="0" i="1" smtClean="0">
                              <a:latin typeface="Cambria Math" panose="02040503050406030204" pitchFamily="18" charset="0"/>
                              <a:ea typeface="Cambria" panose="02040503050406030204" pitchFamily="18" charset="0"/>
                            </a:rPr>
                            <m:t>1+</m:t>
                          </m:r>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−0.41</m:t>
                              </m:r>
                            </m:sup>
                          </m:sSup>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.664</m:t>
                          </m:r>
                        </m:num>
                        <m:den>
                          <m:r>
                            <a:rPr lang="en-US" sz="2400" b="0" i="1" smtClean="0">
                              <a:latin typeface="Cambria Math" panose="02040503050406030204" pitchFamily="18" charset="0"/>
                              <a:ea typeface="Cambria" panose="02040503050406030204" pitchFamily="18" charset="0"/>
                            </a:rPr>
                            <m:t>1.664</m:t>
                          </m:r>
                        </m:den>
                      </m:f>
                      <m:r>
                        <a:rPr lang="en-US" sz="2400" b="0" i="1" smtClean="0">
                          <a:latin typeface="Cambria Math" panose="02040503050406030204" pitchFamily="18" charset="0"/>
                          <a:ea typeface="Cambria" panose="02040503050406030204" pitchFamily="18" charset="0"/>
                        </a:rPr>
                        <m:t>=0.4</m:t>
                      </m:r>
                    </m:oMath>
                  </m:oMathPara>
                </a14:m>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panose="02040503050406030204" pitchFamily="18" charset="0"/>
                        </a:rPr>
                        <m:t>𝑃</m:t>
                      </m:r>
                      <m:d>
                        <m:dPr>
                          <m:ctrlPr>
                            <a:rPr lang="en-US" sz="2400" i="1">
                              <a:latin typeface="Cambria Math" panose="02040503050406030204" pitchFamily="18" charset="0"/>
                              <a:ea typeface="Cambria" panose="02040503050406030204" pitchFamily="18" charset="0"/>
                            </a:rPr>
                          </m:ctrlPr>
                        </m:dPr>
                        <m:e>
                          <m:r>
                            <a:rPr lang="en-US" sz="2400" i="1">
                              <a:latin typeface="Cambria Math" panose="02040503050406030204" pitchFamily="18" charset="0"/>
                              <a:ea typeface="Cambria" panose="02040503050406030204" pitchFamily="18" charset="0"/>
                            </a:rPr>
                            <m:t>𝑠𝑡𝑎𝑡𝑒𝑠</m:t>
                          </m:r>
                        </m:e>
                        <m:e>
                          <m:r>
                            <a:rPr lang="en-US" sz="2400" b="0" i="1" smtClean="0">
                              <a:latin typeface="Cambria Math" panose="02040503050406030204" pitchFamily="18" charset="0"/>
                              <a:ea typeface="Cambria" panose="02040503050406030204" pitchFamily="18" charset="0"/>
                            </a:rPr>
                            <m:t>𝑓𝑖𝑓𝑡𝑦</m:t>
                          </m:r>
                        </m:e>
                      </m:d>
                      <m:r>
                        <a:rPr lang="en-US" sz="2400" i="1">
                          <a:latin typeface="Cambria Math" panose="02040503050406030204" pitchFamily="18" charset="0"/>
                          <a:ea typeface="Cambria" panose="02040503050406030204" pitchFamily="18" charset="0"/>
                        </a:rPr>
                        <m:t>= </m:t>
                      </m:r>
                      <m:f>
                        <m:fPr>
                          <m:ctrlPr>
                            <a:rPr lang="en-US" sz="2400" b="0" i="1" smtClean="0">
                              <a:latin typeface="Cambria Math" panose="02040503050406030204" pitchFamily="18" charset="0"/>
                              <a:ea typeface="Cambria" panose="02040503050406030204" pitchFamily="18" charset="0"/>
                            </a:rPr>
                          </m:ctrlPr>
                        </m:fPr>
                        <m:num>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−17.57+17.16⋅(0)+16.87⋅(1)</m:t>
                              </m:r>
                            </m:sup>
                          </m:sSup>
                        </m:num>
                        <m:den>
                          <m:r>
                            <a:rPr lang="en-US" sz="2400" b="0" i="1" smtClean="0">
                              <a:latin typeface="Cambria Math" panose="02040503050406030204" pitchFamily="18" charset="0"/>
                              <a:ea typeface="Cambria" panose="02040503050406030204" pitchFamily="18" charset="0"/>
                            </a:rPr>
                            <m:t>1+</m:t>
                          </m:r>
                          <m:sSup>
                            <m:sSupPr>
                              <m:ctrlPr>
                                <a:rPr lang="en-US" sz="2400" i="1">
                                  <a:latin typeface="Cambria Math" panose="02040503050406030204" pitchFamily="18" charset="0"/>
                                  <a:ea typeface="Cambria" panose="02040503050406030204" pitchFamily="18" charset="0"/>
                                </a:rPr>
                              </m:ctrlPr>
                            </m:sSupPr>
                            <m:e>
                              <m:r>
                                <a:rPr lang="en-US" sz="2400" i="1">
                                  <a:latin typeface="Cambria Math" panose="02040503050406030204" pitchFamily="18" charset="0"/>
                                  <a:ea typeface="Cambria" panose="02040503050406030204" pitchFamily="18" charset="0"/>
                                </a:rPr>
                                <m:t>𝑒</m:t>
                              </m:r>
                            </m:e>
                            <m:sup>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17.57</m:t>
                              </m:r>
                              <m:r>
                                <a:rPr lang="en-US" sz="2400" i="1">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17.16</m:t>
                              </m:r>
                              <m:r>
                                <a:rPr lang="en-US" sz="2400" i="1" smtClean="0">
                                  <a:latin typeface="Cambria Math" panose="02040503050406030204" pitchFamily="18" charset="0"/>
                                  <a:ea typeface="Cambria" panose="02040503050406030204" pitchFamily="18" charset="0"/>
                                </a:rPr>
                                <m:t>⋅</m:t>
                              </m:r>
                              <m:r>
                                <a:rPr lang="en-US" sz="2400" b="0" i="1" smtClean="0">
                                  <a:latin typeface="Cambria Math" panose="02040503050406030204" pitchFamily="18" charset="0"/>
                                  <a:ea typeface="Cambria" panose="02040503050406030204" pitchFamily="18" charset="0"/>
                                </a:rPr>
                                <m:t>(0)+16.87⋅(1)</m:t>
                              </m:r>
                            </m:sup>
                          </m:sSup>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−0.</m:t>
                              </m:r>
                              <m:r>
                                <a:rPr lang="en-US" sz="2400" b="0" i="1" smtClean="0">
                                  <a:latin typeface="Cambria Math" panose="02040503050406030204" pitchFamily="18" charset="0"/>
                                  <a:ea typeface="Cambria" panose="02040503050406030204" pitchFamily="18" charset="0"/>
                                </a:rPr>
                                <m:t>7</m:t>
                              </m:r>
                            </m:sup>
                          </m:sSup>
                        </m:num>
                        <m:den>
                          <m:r>
                            <a:rPr lang="en-US" sz="2400" b="0" i="1" smtClean="0">
                              <a:latin typeface="Cambria Math" panose="02040503050406030204" pitchFamily="18" charset="0"/>
                              <a:ea typeface="Cambria" panose="02040503050406030204" pitchFamily="18" charset="0"/>
                            </a:rPr>
                            <m:t>1+</m:t>
                          </m:r>
                          <m:sSup>
                            <m:sSupPr>
                              <m:ctrlPr>
                                <a:rPr lang="en-US" sz="2400" b="0" i="1" smtClean="0">
                                  <a:latin typeface="Cambria Math" panose="02040503050406030204" pitchFamily="18" charset="0"/>
                                  <a:ea typeface="Cambria" panose="02040503050406030204" pitchFamily="18" charset="0"/>
                                </a:rPr>
                              </m:ctrlPr>
                            </m:sSupPr>
                            <m:e>
                              <m:r>
                                <a:rPr lang="en-US" sz="2400" b="0" i="1" smtClean="0">
                                  <a:latin typeface="Cambria Math" panose="02040503050406030204" pitchFamily="18" charset="0"/>
                                  <a:ea typeface="Cambria" panose="02040503050406030204" pitchFamily="18" charset="0"/>
                                </a:rPr>
                                <m:t>𝑒</m:t>
                              </m:r>
                            </m:e>
                            <m:sup>
                              <m:r>
                                <a:rPr lang="en-US" sz="2400" b="0" i="1" smtClean="0">
                                  <a:latin typeface="Cambria Math" panose="02040503050406030204" pitchFamily="18" charset="0"/>
                                  <a:ea typeface="Cambria" panose="02040503050406030204" pitchFamily="18" charset="0"/>
                                </a:rPr>
                                <m:t>−0.</m:t>
                              </m:r>
                              <m:r>
                                <a:rPr lang="en-US" sz="2400" b="0" i="1" smtClean="0">
                                  <a:latin typeface="Cambria Math" panose="02040503050406030204" pitchFamily="18" charset="0"/>
                                  <a:ea typeface="Cambria" panose="02040503050406030204" pitchFamily="18" charset="0"/>
                                </a:rPr>
                                <m:t>7</m:t>
                              </m:r>
                            </m:sup>
                          </m:sSup>
                        </m:den>
                      </m:f>
                      <m:r>
                        <a:rPr lang="en-US" sz="2400" b="0" i="1" smtClean="0">
                          <a:latin typeface="Cambria Math" panose="02040503050406030204" pitchFamily="18" charset="0"/>
                          <a:ea typeface="Cambria" panose="02040503050406030204" pitchFamily="18" charset="0"/>
                        </a:rPr>
                        <m:t>=</m:t>
                      </m:r>
                      <m:f>
                        <m:fPr>
                          <m:ctrlPr>
                            <a:rPr lang="en-US" sz="2400" b="0" i="1" smtClean="0">
                              <a:latin typeface="Cambria Math" panose="02040503050406030204" pitchFamily="18" charset="0"/>
                              <a:ea typeface="Cambria" panose="02040503050406030204" pitchFamily="18" charset="0"/>
                            </a:rPr>
                          </m:ctrlPr>
                        </m:fPr>
                        <m:num>
                          <m:r>
                            <a:rPr lang="en-US" sz="2400" b="0" i="1" smtClean="0">
                              <a:latin typeface="Cambria Math" panose="02040503050406030204" pitchFamily="18" charset="0"/>
                              <a:ea typeface="Cambria" panose="02040503050406030204" pitchFamily="18" charset="0"/>
                            </a:rPr>
                            <m:t>0.496</m:t>
                          </m:r>
                        </m:num>
                        <m:den>
                          <m:r>
                            <a:rPr lang="en-US" sz="2400" b="0" i="1" smtClean="0">
                              <a:latin typeface="Cambria Math" panose="02040503050406030204" pitchFamily="18" charset="0"/>
                              <a:ea typeface="Cambria" panose="02040503050406030204" pitchFamily="18" charset="0"/>
                            </a:rPr>
                            <m:t>1.496</m:t>
                          </m:r>
                        </m:den>
                      </m:f>
                      <m:r>
                        <a:rPr lang="en-US" sz="2400" b="0" i="1" smtClean="0">
                          <a:latin typeface="Cambria Math" panose="02040503050406030204" pitchFamily="18" charset="0"/>
                          <a:ea typeface="Cambria" panose="02040503050406030204" pitchFamily="18" charset="0"/>
                        </a:rPr>
                        <m:t>=0.33</m:t>
                      </m:r>
                    </m:oMath>
                  </m:oMathPara>
                </a14:m>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mc:Choice>
        <mc:Fallback>
          <p:sp>
            <p:nvSpPr>
              <p:cNvPr id="6" name="TextBox 5">
                <a:extLst>
                  <a:ext uri="{FF2B5EF4-FFF2-40B4-BE49-F238E27FC236}">
                    <a16:creationId xmlns:a16="http://schemas.microsoft.com/office/drawing/2014/main" id="{90F12FC9-2A1A-A977-55A6-EC30D9C0FC81}"/>
                  </a:ext>
                </a:extLst>
              </p:cNvPr>
              <p:cNvSpPr txBox="1">
                <a:spLocks noRot="1" noChangeAspect="1" noMove="1" noResize="1" noEditPoints="1" noAdjustHandles="1" noChangeArrowheads="1" noChangeShapeType="1" noTextEdit="1"/>
              </p:cNvSpPr>
              <p:nvPr/>
            </p:nvSpPr>
            <p:spPr>
              <a:xfrm>
                <a:off x="720436" y="1524000"/>
                <a:ext cx="11092873" cy="49805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2022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914400" y="381001"/>
            <a:ext cx="10972800" cy="907196"/>
          </a:xfrm>
        </p:spPr>
        <p:txBody>
          <a:bodyPr>
            <a:normAutofit fontScale="90000"/>
          </a:bodyPr>
          <a:lstStyle/>
          <a:p>
            <a:r>
              <a:rPr lang="en-US" dirty="0"/>
              <a:t>Components of a probabilistic machine learning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1097280" y="2332139"/>
                <a:ext cx="10891520" cy="4754460"/>
              </a:xfrm>
            </p:spPr>
            <p:txBody>
              <a:bodyPr>
                <a:normAutofit lnSpcReduction="10000"/>
              </a:bodyPr>
              <a:lstStyle/>
              <a:p>
                <a:pPr marL="685783" indent="-685783">
                  <a:buFont typeface="+mj-lt"/>
                  <a:buAutoNum type="arabicPeriod"/>
                </a:pPr>
                <a:r>
                  <a:rPr lang="en-US" sz="3200" dirty="0"/>
                  <a:t>A </a:t>
                </a:r>
                <a:r>
                  <a:rPr lang="en-US" sz="3200" b="1" dirty="0"/>
                  <a:t>feature representation </a:t>
                </a:r>
                <a:r>
                  <a:rPr lang="en-US" sz="3200" dirty="0"/>
                  <a:t>of the input. For each input observation </a:t>
                </a:r>
                <a:r>
                  <a:rPr lang="en-US" sz="3200" i="1" dirty="0"/>
                  <a:t>x</a:t>
                </a:r>
                <a:r>
                  <a:rPr lang="en-US" sz="3200" baseline="30000" dirty="0"/>
                  <a:t>(</a:t>
                </a:r>
                <a:r>
                  <a:rPr lang="en-US" sz="3200" i="1" baseline="30000" dirty="0" err="1"/>
                  <a:t>i</a:t>
                </a:r>
                <a:r>
                  <a:rPr lang="en-US" sz="3200" baseline="30000" dirty="0"/>
                  <a:t>)</a:t>
                </a:r>
                <a:r>
                  <a:rPr lang="en-US" sz="3200" dirty="0"/>
                  <a:t>, a vector of features [</a:t>
                </a:r>
                <a:r>
                  <a:rPr lang="en-US" sz="3200" i="1" dirty="0"/>
                  <a:t>x</a:t>
                </a:r>
                <a:r>
                  <a:rPr lang="en-US" sz="3200" baseline="-25000" dirty="0"/>
                  <a:t>1</a:t>
                </a:r>
                <a:r>
                  <a:rPr lang="en-US" sz="3200" dirty="0"/>
                  <a:t>, </a:t>
                </a:r>
                <a:r>
                  <a:rPr lang="en-US" sz="3200" i="1" dirty="0"/>
                  <a:t>x</a:t>
                </a:r>
                <a:r>
                  <a:rPr lang="en-US" sz="3200" baseline="-25000" dirty="0"/>
                  <a:t>2</a:t>
                </a:r>
                <a:r>
                  <a:rPr lang="en-US" sz="3200" dirty="0"/>
                  <a:t>, ... , </a:t>
                </a:r>
                <a:r>
                  <a:rPr lang="en-US" sz="3200" i="1" dirty="0" err="1"/>
                  <a:t>x</a:t>
                </a:r>
                <a:r>
                  <a:rPr lang="en-US" sz="3200" i="1" baseline="-25000" dirty="0" err="1"/>
                  <a:t>n</a:t>
                </a:r>
                <a:r>
                  <a:rPr lang="en-US" sz="3200" dirty="0"/>
                  <a:t>]. Feature </a:t>
                </a:r>
                <a:r>
                  <a:rPr lang="en-US" sz="3200" i="1" dirty="0"/>
                  <a:t>j </a:t>
                </a:r>
                <a:r>
                  <a:rPr lang="en-US" sz="3200" dirty="0"/>
                  <a:t>for input </a:t>
                </a:r>
                <a:r>
                  <a:rPr lang="en-US" sz="3200" i="1" dirty="0"/>
                  <a:t>x</a:t>
                </a:r>
                <a:r>
                  <a:rPr lang="en-US" sz="3200" baseline="30000" dirty="0"/>
                  <a:t>(</a:t>
                </a:r>
                <a:r>
                  <a:rPr lang="en-US" sz="3200" i="1" baseline="30000" dirty="0" err="1"/>
                  <a:t>i</a:t>
                </a:r>
                <a:r>
                  <a:rPr lang="en-US" sz="3200" baseline="30000" dirty="0"/>
                  <a:t>) </a:t>
                </a:r>
                <a:r>
                  <a:rPr lang="en-US" sz="3200" dirty="0"/>
                  <a:t>is </a:t>
                </a:r>
                <a:r>
                  <a:rPr lang="en-US" sz="3200" dirty="0" err="1"/>
                  <a:t>x</a:t>
                </a:r>
                <a:r>
                  <a:rPr lang="en-US" sz="3200" baseline="-25000" dirty="0" err="1"/>
                  <a:t>j</a:t>
                </a:r>
                <a:r>
                  <a:rPr lang="en-US" sz="3200" dirty="0"/>
                  <a:t>, more completely  </a:t>
                </a:r>
                <a:r>
                  <a:rPr lang="en-US" sz="3200" i="1" dirty="0" err="1"/>
                  <a:t>x</a:t>
                </a:r>
                <a:r>
                  <a:rPr lang="en-US" sz="3200" i="1" baseline="-25000" dirty="0" err="1"/>
                  <a:t>j</a:t>
                </a:r>
                <a:r>
                  <a:rPr lang="en-US" sz="3200" baseline="30000" dirty="0"/>
                  <a:t>(</a:t>
                </a:r>
                <a:r>
                  <a:rPr lang="en-US" sz="3200" i="1" baseline="30000" dirty="0" err="1"/>
                  <a:t>i</a:t>
                </a:r>
                <a:r>
                  <a:rPr lang="en-US" sz="3200" baseline="30000" dirty="0"/>
                  <a:t>)</a:t>
                </a:r>
                <a:r>
                  <a:rPr lang="en-US" sz="3200" dirty="0"/>
                  <a:t>, or sometimes </a:t>
                </a:r>
                <a:r>
                  <a:rPr lang="en-US" sz="3200" i="1" dirty="0"/>
                  <a:t>f</a:t>
                </a:r>
                <a:r>
                  <a:rPr lang="en-US" sz="3200" i="1" baseline="-25000" dirty="0"/>
                  <a:t>j</a:t>
                </a:r>
                <a:r>
                  <a:rPr lang="en-US" sz="3200" dirty="0"/>
                  <a:t>(</a:t>
                </a:r>
                <a:r>
                  <a:rPr lang="en-US" sz="3200" i="1" dirty="0"/>
                  <a:t>x</a:t>
                </a:r>
                <a:r>
                  <a:rPr lang="en-US" sz="3200" dirty="0"/>
                  <a:t>).</a:t>
                </a:r>
              </a:p>
              <a:p>
                <a:pPr marL="685783" indent="-685783">
                  <a:buFont typeface="+mj-lt"/>
                  <a:buAutoNum type="arabicPeriod"/>
                </a:pPr>
                <a:r>
                  <a:rPr lang="en-US" sz="3200" dirty="0"/>
                  <a:t>A </a:t>
                </a:r>
                <a:r>
                  <a:rPr lang="en-US" sz="3200" b="1" dirty="0"/>
                  <a:t>classification function </a:t>
                </a:r>
                <a:r>
                  <a:rPr lang="en-US" sz="3200" dirty="0"/>
                  <a:t>that computes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oMath>
                </a14:m>
                <a:r>
                  <a:rPr lang="en-US" sz="3200" dirty="0"/>
                  <a:t>, the estimated class, via </a:t>
                </a:r>
                <a:r>
                  <a:rPr lang="en-US" sz="3200" i="1" dirty="0"/>
                  <a:t>p</a:t>
                </a:r>
                <a:r>
                  <a:rPr lang="en-US" sz="3200" dirty="0"/>
                  <a:t>(</a:t>
                </a:r>
                <a:r>
                  <a:rPr lang="en-US" sz="3200" i="1" dirty="0" err="1"/>
                  <a:t>y</a:t>
                </a:r>
                <a:r>
                  <a:rPr lang="en-US" sz="3200" dirty="0" err="1"/>
                  <a:t>|</a:t>
                </a:r>
                <a:r>
                  <a:rPr lang="en-US" sz="3200" i="1" dirty="0" err="1"/>
                  <a:t>x</a:t>
                </a:r>
                <a:r>
                  <a:rPr lang="en-US" sz="3200" dirty="0"/>
                  <a:t>), like the </a:t>
                </a:r>
                <a:r>
                  <a:rPr lang="en-US" sz="3200" b="1" dirty="0"/>
                  <a:t>sigmoid</a:t>
                </a:r>
                <a:r>
                  <a:rPr lang="en-US" sz="3200" dirty="0"/>
                  <a:t> or </a:t>
                </a:r>
                <a:r>
                  <a:rPr lang="en-US" sz="3200" b="1" dirty="0" err="1"/>
                  <a:t>softmax</a:t>
                </a:r>
                <a:r>
                  <a:rPr lang="en-US" sz="3200" dirty="0"/>
                  <a:t> functions.</a:t>
                </a:r>
              </a:p>
              <a:p>
                <a:pPr marL="685783" indent="-685783">
                  <a:buFont typeface="+mj-lt"/>
                  <a:buAutoNum type="arabicPeriod"/>
                </a:pPr>
                <a:r>
                  <a:rPr lang="en-US" sz="3200" dirty="0"/>
                  <a:t>An objective function for learning, like </a:t>
                </a:r>
                <a:r>
                  <a:rPr lang="en-US" sz="3200" b="1" dirty="0"/>
                  <a:t>cross-entropy loss</a:t>
                </a:r>
                <a:r>
                  <a:rPr lang="en-US" sz="3200" dirty="0"/>
                  <a:t>. </a:t>
                </a:r>
              </a:p>
              <a:p>
                <a:pPr marL="685783" indent="-685783">
                  <a:buFont typeface="+mj-lt"/>
                  <a:buAutoNum type="arabicPeriod"/>
                </a:pPr>
                <a:r>
                  <a:rPr lang="en-US" sz="3200" dirty="0"/>
                  <a:t>An algorithm for optimizing the objective function: </a:t>
                </a:r>
                <a:r>
                  <a:rPr lang="en-US" sz="3200" b="1" dirty="0"/>
                  <a:t>stochastic gradient descent</a:t>
                </a:r>
                <a:r>
                  <a:rPr lang="en-US" sz="3200" dirty="0"/>
                  <a:t>. </a:t>
                </a:r>
              </a:p>
            </p:txBody>
          </p:sp>
        </mc:Choice>
        <mc:Fallback>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1097280" y="2332139"/>
                <a:ext cx="10891520" cy="4754460"/>
              </a:xfrm>
              <a:blipFill>
                <a:blip r:embed="rId2"/>
                <a:stretch>
                  <a:fillRect l="-1399" t="-3723" r="-10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914400" y="1397001"/>
            <a:ext cx="9550400" cy="461665"/>
          </a:xfrm>
          <a:prstGeom prst="rect">
            <a:avLst/>
          </a:prstGeom>
          <a:noFill/>
        </p:spPr>
        <p:txBody>
          <a:bodyPr wrap="square" rtlCol="0">
            <a:spAutoFit/>
          </a:bodyPr>
          <a:lstStyle/>
          <a:p>
            <a:r>
              <a:rPr lang="en-US" sz="2400" dirty="0"/>
              <a:t>Given </a:t>
            </a:r>
            <a:r>
              <a:rPr lang="en-US" sz="2400" i="1" dirty="0"/>
              <a:t>m </a:t>
            </a:r>
            <a:r>
              <a:rPr lang="en-US" sz="2400" dirty="0"/>
              <a:t>input/output pairs </a:t>
            </a:r>
            <a:r>
              <a:rPr lang="en-US" sz="2400" i="1" dirty="0"/>
              <a:t>(x</a:t>
            </a:r>
            <a:r>
              <a:rPr lang="en-US" sz="2400" i="1" baseline="30000" dirty="0"/>
              <a:t>(</a:t>
            </a:r>
            <a:r>
              <a:rPr lang="en-US" sz="2400" i="1" baseline="30000" dirty="0" err="1"/>
              <a:t>i</a:t>
            </a:r>
            <a:r>
              <a:rPr lang="en-US" sz="2400" i="1" baseline="30000" dirty="0"/>
              <a:t>),</a:t>
            </a:r>
            <a:r>
              <a:rPr lang="en-US" sz="2400" i="1" dirty="0"/>
              <a:t>y</a:t>
            </a:r>
            <a:r>
              <a:rPr lang="en-US" sz="2400" i="1" baseline="30000" dirty="0"/>
              <a:t>(</a:t>
            </a:r>
            <a:r>
              <a:rPr lang="en-US" sz="2400" i="1" baseline="30000" dirty="0" err="1"/>
              <a:t>i</a:t>
            </a:r>
            <a:r>
              <a:rPr lang="en-US" sz="2400" i="1" baseline="30000" dirty="0"/>
              <a:t>)</a:t>
            </a:r>
            <a:r>
              <a:rPr lang="en-US" sz="2400" i="1" dirty="0"/>
              <a:t>):</a:t>
            </a:r>
          </a:p>
        </p:txBody>
      </p:sp>
    </p:spTree>
    <p:extLst>
      <p:ext uri="{BB962C8B-B14F-4D97-AF65-F5344CB8AC3E}">
        <p14:creationId xmlns:p14="http://schemas.microsoft.com/office/powerpoint/2010/main" val="2831777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1097281" y="2108200"/>
            <a:ext cx="10058401" cy="4064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9CD6-0416-B353-4521-C92BFB9920D8}"/>
              </a:ext>
            </a:extLst>
          </p:cNvPr>
          <p:cNvSpPr>
            <a:spLocks noGrp="1"/>
          </p:cNvSpPr>
          <p:nvPr>
            <p:ph type="title"/>
          </p:nvPr>
        </p:nvSpPr>
        <p:spPr/>
        <p:txBody>
          <a:bodyPr/>
          <a:lstStyle/>
          <a:p>
            <a:r>
              <a:rPr lang="en-US" dirty="0"/>
              <a:t>The Argument</a:t>
            </a:r>
          </a:p>
        </p:txBody>
      </p:sp>
      <p:sp>
        <p:nvSpPr>
          <p:cNvPr id="3" name="Content Placeholder 2">
            <a:extLst>
              <a:ext uri="{FF2B5EF4-FFF2-40B4-BE49-F238E27FC236}">
                <a16:creationId xmlns:a16="http://schemas.microsoft.com/office/drawing/2014/main" id="{A1D10D45-BE40-B03A-B6A3-483A85A8A20C}"/>
              </a:ext>
            </a:extLst>
          </p:cNvPr>
          <p:cNvSpPr>
            <a:spLocks noGrp="1"/>
          </p:cNvSpPr>
          <p:nvPr>
            <p:ph idx="1"/>
          </p:nvPr>
        </p:nvSpPr>
        <p:spPr/>
        <p:txBody>
          <a:bodyPr/>
          <a:lstStyle/>
          <a:p>
            <a:r>
              <a:rPr lang="en-US" dirty="0"/>
              <a:t>Language is an efficient way of encoding knowledge about the world</a:t>
            </a:r>
          </a:p>
          <a:p>
            <a:r>
              <a:rPr lang="en-US" dirty="0"/>
              <a:t>Learning to predict the next word requires deep understanding of multiple levels of context:</a:t>
            </a:r>
          </a:p>
          <a:p>
            <a:pPr lvl="1"/>
            <a:r>
              <a:rPr lang="en-US" dirty="0"/>
              <a:t>Basic grammar</a:t>
            </a:r>
          </a:p>
          <a:p>
            <a:pPr lvl="1"/>
            <a:r>
              <a:rPr lang="en-US" dirty="0"/>
              <a:t>Syntax</a:t>
            </a:r>
          </a:p>
          <a:p>
            <a:pPr lvl="1"/>
            <a:r>
              <a:rPr lang="en-US" dirty="0"/>
              <a:t>Complex reasoning</a:t>
            </a:r>
          </a:p>
          <a:p>
            <a:pPr lvl="1"/>
            <a:r>
              <a:rPr lang="en-US" dirty="0"/>
              <a:t>World Knowledge</a:t>
            </a:r>
          </a:p>
          <a:p>
            <a:endParaRPr lang="en-US" dirty="0"/>
          </a:p>
        </p:txBody>
      </p:sp>
    </p:spTree>
    <p:extLst>
      <p:ext uri="{BB962C8B-B14F-4D97-AF65-F5344CB8AC3E}">
        <p14:creationId xmlns:p14="http://schemas.microsoft.com/office/powerpoint/2010/main" val="1732816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1066800" y="584201"/>
            <a:ext cx="10058400" cy="907196"/>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2133601" y="2006601"/>
            <a:ext cx="7579356" cy="1961092"/>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736687" y="4648201"/>
            <a:ext cx="5256119" cy="461665"/>
          </a:xfrm>
          <a:prstGeom prst="rect">
            <a:avLst/>
          </a:prstGeom>
          <a:noFill/>
        </p:spPr>
        <p:txBody>
          <a:bodyPr wrap="none" rtlCol="0">
            <a:spAutoFit/>
          </a:bodyPr>
          <a:lstStyle/>
          <a:p>
            <a:r>
              <a:rPr lang="en-US" sz="2400" dirty="0"/>
              <a:t>0.5 here is called the </a:t>
            </a:r>
            <a:r>
              <a:rPr lang="en-US" sz="2400" b="1" dirty="0"/>
              <a:t>decision boundary</a:t>
            </a:r>
            <a:r>
              <a:rPr lang="en-US" sz="2400" dirty="0"/>
              <a:t> </a:t>
            </a:r>
          </a:p>
        </p:txBody>
      </p:sp>
    </p:spTree>
    <p:extLst>
      <p:ext uri="{BB962C8B-B14F-4D97-AF65-F5344CB8AC3E}">
        <p14:creationId xmlns:p14="http://schemas.microsoft.com/office/powerpoint/2010/main" val="1790038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798623" y="-116980"/>
            <a:ext cx="9956800" cy="99060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833347" y="1276422"/>
            <a:ext cx="10627328" cy="5089143"/>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529477" y="3678623"/>
            <a:ext cx="11076072" cy="284743"/>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5833640" y="3483711"/>
            <a:ext cx="632965" cy="648183"/>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5833640" y="6164145"/>
            <a:ext cx="632965" cy="32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504823CD-D996-F549-8F74-DDA4A8F59403}"/>
              </a:ext>
            </a:extLst>
          </p:cNvPr>
          <p:cNvSpPr txBox="1"/>
          <p:nvPr/>
        </p:nvSpPr>
        <p:spPr>
          <a:xfrm>
            <a:off x="5618874" y="6041652"/>
            <a:ext cx="1441420" cy="666786"/>
          </a:xfrm>
          <a:prstGeom prst="rect">
            <a:avLst/>
          </a:prstGeom>
          <a:noFill/>
        </p:spPr>
        <p:txBody>
          <a:bodyPr wrap="none" rtlCol="0">
            <a:spAutoFit/>
          </a:bodyPr>
          <a:lstStyle/>
          <a:p>
            <a:r>
              <a:rPr lang="en-US" sz="3733" dirty="0" err="1"/>
              <a:t>wx</a:t>
            </a:r>
            <a:r>
              <a:rPr lang="en-US" sz="3733" dirty="0"/>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6807201" y="-125363"/>
            <a:ext cx="6278223" cy="2396268"/>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370632" y="3417307"/>
            <a:ext cx="848568" cy="78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406400" y="3743820"/>
            <a:ext cx="113792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91476" y="1667008"/>
            <a:ext cx="1420582" cy="666786"/>
          </a:xfrm>
          <a:prstGeom prst="rect">
            <a:avLst/>
          </a:prstGeom>
          <a:noFill/>
        </p:spPr>
        <p:txBody>
          <a:bodyPr wrap="none" rtlCol="0">
            <a:spAutoFit/>
          </a:bodyPr>
          <a:lstStyle/>
          <a:p>
            <a:r>
              <a:rPr lang="en-US" sz="3733" dirty="0"/>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6203997" y="1644687"/>
            <a:ext cx="5617371" cy="42672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Tree>
    <p:extLst>
      <p:ext uri="{BB962C8B-B14F-4D97-AF65-F5344CB8AC3E}">
        <p14:creationId xmlns:p14="http://schemas.microsoft.com/office/powerpoint/2010/main" val="2994555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1097280" y="1845734"/>
                <a:ext cx="10485121" cy="4732865"/>
              </a:xfrm>
            </p:spPr>
            <p:txBody>
              <a:bodyPr>
                <a:normAutofit/>
              </a:bodyPr>
              <a:lstStyle/>
              <a:p>
                <a:pPr marL="0" indent="0">
                  <a:buNone/>
                </a:pPr>
                <a:r>
                  <a:rPr lang="en-US" dirty="0"/>
                  <a:t>Supervised classification: </a:t>
                </a:r>
              </a:p>
              <a:p>
                <a:pPr marL="609585" indent="-609585"/>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609585" indent="-609585"/>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pPr marL="0" indent="0">
                  <a:buNone/>
                </a:pPr>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609585" indent="-609585"/>
                <a:r>
                  <a:rPr lang="en-US" dirty="0"/>
                  <a:t>We need a distance estimator: a </a:t>
                </a:r>
                <a:r>
                  <a:rPr lang="en-US" b="1" dirty="0"/>
                  <a:t>loss function </a:t>
                </a:r>
                <a:r>
                  <a:rPr lang="en-US" dirty="0"/>
                  <a:t>or a </a:t>
                </a:r>
                <a:r>
                  <a:rPr lang="en-US" b="1" dirty="0"/>
                  <a:t>cost function</a:t>
                </a:r>
              </a:p>
              <a:p>
                <a:pPr marL="609585" indent="-609585"/>
                <a:r>
                  <a:rPr lang="en-US" dirty="0"/>
                  <a:t>We need an optimization algorithm to update </a:t>
                </a:r>
                <a:r>
                  <a:rPr lang="en-US" i="1" dirty="0"/>
                  <a:t>w</a:t>
                </a:r>
                <a:r>
                  <a:rPr lang="en-US" dirty="0"/>
                  <a:t> and </a:t>
                </a:r>
                <a:r>
                  <a:rPr lang="en-US" i="1" dirty="0"/>
                  <a:t>b</a:t>
                </a:r>
                <a:r>
                  <a:rPr lang="en-US" dirty="0"/>
                  <a:t> to minimize the loss.</a:t>
                </a:r>
              </a:p>
            </p:txBody>
          </p:sp>
        </mc:Choice>
        <mc:Fallback>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1097280" y="1845734"/>
                <a:ext cx="10485121" cy="4732865"/>
              </a:xfrm>
              <a:blipFill>
                <a:blip r:embed="rId3"/>
                <a:stretch>
                  <a:fillRect l="-1163" t="-23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52</a:t>
            </a:fld>
            <a:endParaRPr lang="en-US"/>
          </a:p>
        </p:txBody>
      </p:sp>
    </p:spTree>
    <p:extLst>
      <p:ext uri="{BB962C8B-B14F-4D97-AF65-F5344CB8AC3E}">
        <p14:creationId xmlns:p14="http://schemas.microsoft.com/office/powerpoint/2010/main" val="888996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524001" y="1597339"/>
            <a:ext cx="10058401" cy="5012267"/>
          </a:xfrm>
        </p:spPr>
        <p:txBody>
          <a:bodyPr>
            <a:normAutofit/>
          </a:bodyPr>
          <a:lstStyle/>
          <a:p>
            <a:endParaRPr lang="en-US" sz="3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4000" b="1" dirty="0">
                <a:latin typeface="Calibri" panose="020F0502020204030204" pitchFamily="34" charset="0"/>
                <a:cs typeface="Calibri" panose="020F0502020204030204" pitchFamily="34" charset="0"/>
              </a:rPr>
              <a:t>cross-entropy loss</a:t>
            </a:r>
          </a:p>
          <a:p>
            <a:pPr lvl="2"/>
            <a:endParaRPr lang="en-US" sz="4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4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524001" y="1597339"/>
                <a:ext cx="10058401" cy="5012267"/>
              </a:xfrm>
            </p:spPr>
            <p:txBody>
              <a:bodyPr>
                <a:normAutofit fontScale="92500" lnSpcReduction="20000"/>
              </a:bodyPr>
              <a:lstStyle/>
              <a:p>
                <a:endParaRPr lang="en-US" sz="3200" dirty="0">
                  <a:latin typeface="Calibri" panose="020F0502020204030204" pitchFamily="34" charset="0"/>
                  <a:cs typeface="Calibri" panose="020F0502020204030204" pitchFamily="34" charset="0"/>
                </a:endParaRPr>
              </a:p>
              <a:p>
                <a:pPr marL="0" indent="0">
                  <a:buNone/>
                </a:pPr>
                <a:r>
                  <a:rPr lang="en-US" sz="4267" dirty="0">
                    <a:latin typeface="Calibri" panose="020F0502020204030204" pitchFamily="34" charset="0"/>
                    <a:cs typeface="Calibri" panose="020F0502020204030204" pitchFamily="34" charset="0"/>
                  </a:rPr>
                  <a:t>We want to know how far is the classifier output:</a:t>
                </a:r>
              </a:p>
              <a:p>
                <a:pPr marL="0" indent="0" algn="ctr">
                  <a:buNone/>
                </a:pPr>
                <a14:m>
                  <m:oMath xmlns:m="http://schemas.openxmlformats.org/officeDocument/2006/math">
                    <m:acc>
                      <m:accPr>
                        <m:chr m:val="̂"/>
                        <m:ctrlPr>
                          <a:rPr lang="en-US" sz="4267" i="1">
                            <a:solidFill>
                              <a:srgbClr val="0000CC"/>
                            </a:solidFill>
                            <a:latin typeface="Cambria Math" panose="02040503050406030204" pitchFamily="18" charset="0"/>
                          </a:rPr>
                        </m:ctrlPr>
                      </m:accPr>
                      <m:e>
                        <m:r>
                          <a:rPr lang="en-US" sz="4267" i="1">
                            <a:solidFill>
                              <a:srgbClr val="0000CC"/>
                            </a:solidFill>
                            <a:latin typeface="Cambria Math" panose="02040503050406030204" pitchFamily="18" charset="0"/>
                          </a:rPr>
                          <m:t>𝑦</m:t>
                        </m:r>
                      </m:e>
                    </m:acc>
                    <m:r>
                      <a:rPr lang="en-US" sz="4267" i="1">
                        <a:solidFill>
                          <a:srgbClr val="0000CC"/>
                        </a:solidFill>
                        <a:latin typeface="Cambria Math" panose="02040503050406030204" pitchFamily="18" charset="0"/>
                      </a:rPr>
                      <m:t> </m:t>
                    </m:r>
                  </m:oMath>
                </a14:m>
                <a:r>
                  <a:rPr lang="en-US" sz="4267" dirty="0">
                    <a:solidFill>
                      <a:srgbClr val="0000CC"/>
                    </a:solidFill>
                    <a:latin typeface="Calibri" panose="020F0502020204030204" pitchFamily="34" charset="0"/>
                    <a:cs typeface="Calibri" panose="020F0502020204030204" pitchFamily="34" charset="0"/>
                  </a:rPr>
                  <a:t>= </a:t>
                </a:r>
                <a:r>
                  <a:rPr lang="en-US" sz="4267" dirty="0" err="1">
                    <a:solidFill>
                      <a:srgbClr val="0000CC"/>
                    </a:solidFill>
                    <a:latin typeface="Calibri" panose="020F0502020204030204" pitchFamily="34" charset="0"/>
                    <a:cs typeface="Calibri" panose="020F0502020204030204" pitchFamily="34" charset="0"/>
                  </a:rPr>
                  <a:t>σ</a:t>
                </a:r>
                <a:r>
                  <a:rPr lang="en-US" sz="4267" dirty="0">
                    <a:solidFill>
                      <a:srgbClr val="0000CC"/>
                    </a:solidFill>
                    <a:latin typeface="Calibri" panose="020F0502020204030204" pitchFamily="34" charset="0"/>
                    <a:cs typeface="Calibri" panose="020F0502020204030204" pitchFamily="34" charset="0"/>
                  </a:rPr>
                  <a:t>(</a:t>
                </a:r>
                <a:r>
                  <a:rPr lang="en-US" sz="4267" dirty="0" err="1">
                    <a:solidFill>
                      <a:srgbClr val="0000CC"/>
                    </a:solidFill>
                    <a:latin typeface="Calibri" panose="020F0502020204030204" pitchFamily="34" charset="0"/>
                    <a:cs typeface="Calibri" panose="020F0502020204030204" pitchFamily="34" charset="0"/>
                  </a:rPr>
                  <a:t>w∙x+b</a:t>
                </a:r>
                <a:r>
                  <a:rPr lang="en-US" sz="4267" dirty="0">
                    <a:solidFill>
                      <a:srgbClr val="0000CC"/>
                    </a:solidFill>
                    <a:latin typeface="Calibri" panose="020F0502020204030204" pitchFamily="34" charset="0"/>
                    <a:cs typeface="Calibri" panose="020F0502020204030204" pitchFamily="34" charset="0"/>
                  </a:rPr>
                  <a:t>)</a:t>
                </a:r>
              </a:p>
              <a:p>
                <a:endParaRPr lang="en-US" sz="4267" dirty="0">
                  <a:latin typeface="Calibri" panose="020F0502020204030204" pitchFamily="34" charset="0"/>
                  <a:cs typeface="Calibri" panose="020F0502020204030204" pitchFamily="34" charset="0"/>
                </a:endParaRPr>
              </a:p>
              <a:p>
                <a:pPr marL="0" indent="0">
                  <a:buNone/>
                </a:pPr>
                <a:r>
                  <a:rPr lang="en-US" sz="4267" dirty="0">
                    <a:latin typeface="Calibri" panose="020F0502020204030204" pitchFamily="34" charset="0"/>
                    <a:cs typeface="Calibri" panose="020F0502020204030204" pitchFamily="34" charset="0"/>
                  </a:rPr>
                  <a:t>from the true output:</a:t>
                </a:r>
              </a:p>
              <a:p>
                <a:pPr marL="0" indent="0">
                  <a:buNone/>
                </a:pPr>
                <a:r>
                  <a:rPr lang="en-US" sz="4267" dirty="0">
                    <a:latin typeface="Calibri" panose="020F0502020204030204" pitchFamily="34" charset="0"/>
                    <a:cs typeface="Calibri" panose="020F0502020204030204" pitchFamily="34" charset="0"/>
                  </a:rPr>
                  <a:t>                  </a:t>
                </a:r>
                <a:r>
                  <a:rPr lang="en-US" sz="4267" dirty="0">
                    <a:solidFill>
                      <a:srgbClr val="0000CC"/>
                    </a:solidFill>
                    <a:latin typeface="Calibri" panose="020F0502020204030204" pitchFamily="34" charset="0"/>
                    <a:cs typeface="Calibri" panose="020F0502020204030204" pitchFamily="34" charset="0"/>
                  </a:rPr>
                  <a:t>y        [= either 0 or 1]</a:t>
                </a:r>
              </a:p>
              <a:p>
                <a:pPr lvl="2"/>
                <a:endParaRPr lang="en-US" sz="4267" dirty="0">
                  <a:latin typeface="Calibri" panose="020F0502020204030204" pitchFamily="34" charset="0"/>
                  <a:cs typeface="Calibri" panose="020F0502020204030204" pitchFamily="34" charset="0"/>
                </a:endParaRPr>
              </a:p>
              <a:p>
                <a:r>
                  <a:rPr lang="en-US" sz="4267"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4267" dirty="0"/>
              </a:p>
              <a:p>
                <a:endParaRPr lang="en-US" sz="4267" b="1" dirty="0">
                  <a:latin typeface="Calibri" panose="020F0502020204030204" pitchFamily="34" charset="0"/>
                  <a:cs typeface="Calibri" panose="020F0502020204030204" pitchFamily="34" charset="0"/>
                </a:endParaRPr>
              </a:p>
              <a:p>
                <a:endParaRPr lang="en-US" dirty="0"/>
              </a:p>
            </p:txBody>
          </p:sp>
        </mc:Choice>
        <mc:Fallback>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524001" y="1597339"/>
                <a:ext cx="10058401" cy="5012267"/>
              </a:xfrm>
              <a:blipFill>
                <a:blip r:embed="rId4"/>
                <a:stretch>
                  <a:fillRect l="-2061" b="-2433"/>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1066800" y="381001"/>
            <a:ext cx="10058400" cy="1216339"/>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524001" y="1597339"/>
            <a:ext cx="10058401" cy="5012267"/>
          </a:xfrm>
        </p:spPr>
        <p:txBody>
          <a:bodyPr>
            <a:normAutofit/>
          </a:bodyPr>
          <a:lstStyle/>
          <a:p>
            <a:endParaRPr lang="en-US" sz="3200" dirty="0">
              <a:latin typeface="Calibri" panose="020F0502020204030204" pitchFamily="34" charset="0"/>
              <a:cs typeface="Calibri" panose="020F0502020204030204" pitchFamily="34" charset="0"/>
            </a:endParaRPr>
          </a:p>
          <a:p>
            <a:pPr marL="0" indent="0">
              <a:buNone/>
            </a:pPr>
            <a:r>
              <a:rPr lang="en-US" dirty="0"/>
              <a:t>We choose the parameters </a:t>
            </a:r>
            <a:r>
              <a:rPr lang="en-US" i="1" dirty="0" err="1"/>
              <a:t>w</a:t>
            </a:r>
            <a:r>
              <a:rPr lang="en-US" dirty="0" err="1"/>
              <a:t>,</a:t>
            </a:r>
            <a:r>
              <a:rPr lang="en-US" i="1" dirty="0" err="1"/>
              <a:t>b</a:t>
            </a:r>
            <a:r>
              <a:rPr lang="en-US" i="1" dirty="0"/>
              <a:t> </a:t>
            </a:r>
            <a:r>
              <a:rPr lang="en-US" dirty="0"/>
              <a:t>that maximize</a:t>
            </a:r>
          </a:p>
          <a:p>
            <a:pPr marL="609585" indent="-609585"/>
            <a:r>
              <a:rPr lang="en-US" dirty="0"/>
              <a:t>the log probability </a:t>
            </a:r>
          </a:p>
          <a:p>
            <a:pPr marL="609585" indent="-609585"/>
            <a:r>
              <a:rPr lang="en-US" dirty="0"/>
              <a:t>of the true </a:t>
            </a:r>
            <a:r>
              <a:rPr lang="en-US" i="1" dirty="0"/>
              <a:t>y </a:t>
            </a:r>
            <a:r>
              <a:rPr lang="en-US" dirty="0"/>
              <a:t>labels in the training data </a:t>
            </a:r>
          </a:p>
          <a:p>
            <a:pPr marL="609585" indent="-609585"/>
            <a:r>
              <a:rPr lang="en-US" dirty="0"/>
              <a:t>given the observations </a:t>
            </a:r>
            <a:r>
              <a:rPr lang="en-US" i="1" dirty="0"/>
              <a:t>x</a:t>
            </a:r>
          </a:p>
          <a:p>
            <a:endParaRPr lang="en-US" dirty="0"/>
          </a:p>
          <a:p>
            <a:endParaRPr lang="en-US" dirty="0"/>
          </a:p>
        </p:txBody>
      </p:sp>
    </p:spTree>
    <p:extLst>
      <p:ext uri="{BB962C8B-B14F-4D97-AF65-F5344CB8AC3E}">
        <p14:creationId xmlns:p14="http://schemas.microsoft.com/office/powerpoint/2010/main" val="4253747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435998" y="177801"/>
            <a:ext cx="11320005" cy="907196"/>
          </a:xfrm>
        </p:spPr>
        <p:txBody>
          <a:bodyPr>
            <a:normAutofit fontScale="90000"/>
          </a:bodyPr>
          <a:lstStyle/>
          <a:p>
            <a:r>
              <a:rPr lang="en-US" dirty="0"/>
              <a:t>Deriving cross-entropy loss for a single observation 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1097280" y="1600200"/>
                <a:ext cx="10789920" cy="5384800"/>
              </a:xfrm>
            </p:spPr>
            <p:txBody>
              <a:bodyPr>
                <a:normAutofit/>
              </a:bodyPr>
              <a:lstStyle/>
              <a:p>
                <a:pPr marL="0" indent="0">
                  <a:buNone/>
                </a:pPr>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pPr marL="0" indent="0">
                  <a:buNone/>
                </a:pPr>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pPr marL="0" indent="0">
                  <a:buNone/>
                </a:pPr>
                <a:r>
                  <a:rPr lang="en-US" dirty="0"/>
                  <a:t> </a:t>
                </a:r>
              </a:p>
              <a:p>
                <a:pPr marL="0" indent="0">
                  <a:buNone/>
                </a:pPr>
                <a:r>
                  <a:rPr lang="en-US" dirty="0"/>
                  <a:t>noting:</a:t>
                </a:r>
              </a:p>
              <a:p>
                <a:pPr marL="0" indent="0">
                  <a:buNone/>
                </a:pPr>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pPr marL="0" indent="0">
                  <a:buNone/>
                </a:pPr>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1097280" y="1600200"/>
                <a:ext cx="10789920" cy="5384800"/>
              </a:xfrm>
              <a:blipFill>
                <a:blip r:embed="rId3"/>
                <a:stretch>
                  <a:fillRect l="-1130" t="-2039" r="-10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3685310" y="3204249"/>
            <a:ext cx="4550228" cy="643467"/>
          </a:xfrm>
          <a:prstGeom prst="rect">
            <a:avLst/>
          </a:prstGeom>
        </p:spPr>
      </p:pic>
    </p:spTree>
    <p:extLst>
      <p:ext uri="{BB962C8B-B14F-4D97-AF65-F5344CB8AC3E}">
        <p14:creationId xmlns:p14="http://schemas.microsoft.com/office/powerpoint/2010/main" val="123952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406400" y="114341"/>
            <a:ext cx="11929605" cy="907196"/>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1066800" y="2740419"/>
            <a:ext cx="10718801" cy="4752581"/>
          </a:xfrm>
        </p:spPr>
        <p:txBody>
          <a:bodyPr>
            <a:normAutofit/>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3657601" y="1919741"/>
            <a:ext cx="4550228" cy="643467"/>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3519216" y="3429000"/>
            <a:ext cx="7605985" cy="13208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1014232" y="1170992"/>
            <a:ext cx="11076168" cy="625877"/>
          </a:xfrm>
          <a:prstGeom prst="rect">
            <a:avLst/>
          </a:prstGeom>
        </p:spPr>
        <p:txBody>
          <a:bodyPr wrap="square">
            <a:spAutoFit/>
          </a:bodyPr>
          <a:lstStyle/>
          <a:p>
            <a:r>
              <a:rPr lang="en-US" sz="3467" b="1" dirty="0">
                <a:latin typeface="Calibri" panose="020F0502020204030204" pitchFamily="34" charset="0"/>
                <a:cs typeface="Calibri" panose="020F0502020204030204" pitchFamily="34" charset="0"/>
              </a:rPr>
              <a:t>Goal</a:t>
            </a:r>
            <a:r>
              <a:rPr lang="en-US" sz="3467" dirty="0">
                <a:latin typeface="Calibri" panose="020F0502020204030204" pitchFamily="34" charset="0"/>
                <a:cs typeface="Calibri" panose="020F0502020204030204" pitchFamily="34" charset="0"/>
              </a:rPr>
              <a:t>: maximize probability of the correct label </a:t>
            </a:r>
            <a:r>
              <a:rPr lang="en-US" sz="3467" i="1" dirty="0">
                <a:latin typeface="Times New Roman" panose="02020603050405020304" pitchFamily="18" charset="0"/>
                <a:cs typeface="Times New Roman" panose="02020603050405020304" pitchFamily="18" charset="0"/>
              </a:rPr>
              <a:t>p</a:t>
            </a:r>
            <a:r>
              <a:rPr lang="en-US" sz="3467" dirty="0">
                <a:latin typeface="Times New Roman" panose="02020603050405020304" pitchFamily="18" charset="0"/>
                <a:cs typeface="Times New Roman" panose="02020603050405020304" pitchFamily="18" charset="0"/>
              </a:rPr>
              <a:t>(</a:t>
            </a:r>
            <a:r>
              <a:rPr lang="en-US" sz="3467" i="1" dirty="0" err="1">
                <a:latin typeface="Times New Roman" panose="02020603050405020304" pitchFamily="18" charset="0"/>
                <a:cs typeface="Times New Roman" panose="02020603050405020304" pitchFamily="18" charset="0"/>
              </a:rPr>
              <a:t>y</a:t>
            </a:r>
            <a:r>
              <a:rPr lang="en-US" sz="3467" dirty="0" err="1">
                <a:latin typeface="Times New Roman" panose="02020603050405020304" pitchFamily="18" charset="0"/>
                <a:cs typeface="Times New Roman" panose="02020603050405020304" pitchFamily="18" charset="0"/>
              </a:rPr>
              <a:t>|</a:t>
            </a:r>
            <a:r>
              <a:rPr lang="en-US" sz="3467" i="1" dirty="0" err="1">
                <a:latin typeface="Times New Roman" panose="02020603050405020304" pitchFamily="18" charset="0"/>
                <a:cs typeface="Times New Roman" panose="02020603050405020304" pitchFamily="18" charset="0"/>
              </a:rPr>
              <a:t>x</a:t>
            </a:r>
            <a:r>
              <a:rPr lang="en-US" sz="3467"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711201" y="1919742"/>
            <a:ext cx="1462067" cy="461665"/>
          </a:xfrm>
          <a:prstGeom prst="rect">
            <a:avLst/>
          </a:prstGeom>
          <a:noFill/>
        </p:spPr>
        <p:txBody>
          <a:bodyPr wrap="none" rtlCol="0">
            <a:spAutoFit/>
          </a:bodyPr>
          <a:lstStyle/>
          <a:p>
            <a:r>
              <a:rPr lang="en-US" sz="2400"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711199" y="3473848"/>
            <a:ext cx="1462067" cy="461665"/>
          </a:xfrm>
          <a:prstGeom prst="rect">
            <a:avLst/>
          </a:prstGeom>
          <a:noFill/>
        </p:spPr>
        <p:txBody>
          <a:bodyPr wrap="none" rtlCol="0">
            <a:spAutoFit/>
          </a:bodyPr>
          <a:lstStyle/>
          <a:p>
            <a:r>
              <a:rPr lang="en-US" sz="2400" dirty="0"/>
              <a:t>Maximize:</a:t>
            </a:r>
          </a:p>
        </p:txBody>
      </p:sp>
    </p:spTree>
    <p:extLst>
      <p:ext uri="{BB962C8B-B14F-4D97-AF65-F5344CB8AC3E}">
        <p14:creationId xmlns:p14="http://schemas.microsoft.com/office/powerpoint/2010/main" val="1231363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406400" y="114341"/>
            <a:ext cx="11929605" cy="907196"/>
          </a:xfrm>
        </p:spPr>
        <p:txBody>
          <a:bodyPr>
            <a:normAutofit fontScale="90000"/>
          </a:bodyPr>
          <a:lstStyle/>
          <a:p>
            <a:r>
              <a:rPr lang="en-US" dirty="0"/>
              <a:t>Deriving cross-entropy loss for a single observation 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527160" y="3486998"/>
                <a:ext cx="11455401" cy="4752581"/>
              </a:xfrm>
            </p:spPr>
            <p:txBody>
              <a:bodyPr>
                <a:normAutofit/>
              </a:bodyPr>
              <a:lstStyle/>
              <a:p>
                <a:r>
                  <a:rPr lang="en-US" dirty="0"/>
                  <a:t>Now flip sign to turn this into a loss: something to minimize</a:t>
                </a:r>
              </a:p>
              <a:p>
                <a:r>
                  <a:rPr lang="en-US" b="1" dirty="0">
                    <a:solidFill>
                      <a:srgbClr val="0000CC"/>
                    </a:solidFill>
                  </a:rPr>
                  <a:t>Cross-entropy loss </a:t>
                </a:r>
                <a:r>
                  <a:rPr lang="en-US" dirty="0"/>
                  <a:t>(because is formula for cross-entropy(</a:t>
                </a:r>
                <a:r>
                  <a:rPr lang="en-US" dirty="0">
                    <a:latin typeface="Times New Roman" panose="02020603050405020304" pitchFamily="18" charset="0"/>
                    <a:cs typeface="Times New Roman" panose="02020603050405020304" pitchFamily="18" charset="0"/>
                  </a:rPr>
                  <a:t>y</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t>
                </a:r>
                <a:endParaRPr lang="en-US" dirty="0">
                  <a:solidFill>
                    <a:srgbClr val="0000CC"/>
                  </a:solidFill>
                </a:endParaRPr>
              </a:p>
              <a:p>
                <a:endParaRPr lang="en-US" dirty="0"/>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527160" y="3486998"/>
                <a:ext cx="11455401" cy="4752581"/>
              </a:xfrm>
              <a:blipFill>
                <a:blip r:embed="rId2"/>
                <a:stretch>
                  <a:fillRect l="-957" t="-217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3556001" y="1981234"/>
            <a:ext cx="7301185" cy="1267871"/>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557916" y="1197875"/>
            <a:ext cx="11076168" cy="625877"/>
          </a:xfrm>
          <a:prstGeom prst="rect">
            <a:avLst/>
          </a:prstGeom>
        </p:spPr>
        <p:txBody>
          <a:bodyPr wrap="square">
            <a:spAutoFit/>
          </a:bodyPr>
          <a:lstStyle/>
          <a:p>
            <a:r>
              <a:rPr lang="en-US" sz="3467" b="1" dirty="0">
                <a:latin typeface="Calibri" panose="020F0502020204030204" pitchFamily="34" charset="0"/>
                <a:cs typeface="Calibri" panose="020F0502020204030204" pitchFamily="34" charset="0"/>
              </a:rPr>
              <a:t>Goal</a:t>
            </a:r>
            <a:r>
              <a:rPr lang="en-US" sz="3467" dirty="0">
                <a:latin typeface="Calibri" panose="020F0502020204030204" pitchFamily="34" charset="0"/>
                <a:cs typeface="Calibri" panose="020F0502020204030204" pitchFamily="34" charset="0"/>
              </a:rPr>
              <a:t>: maximize probability of the correct label </a:t>
            </a:r>
            <a:r>
              <a:rPr lang="en-US" sz="3467" i="1" dirty="0">
                <a:latin typeface="Times New Roman" panose="02020603050405020304" pitchFamily="18" charset="0"/>
                <a:cs typeface="Times New Roman" panose="02020603050405020304" pitchFamily="18" charset="0"/>
              </a:rPr>
              <a:t>p</a:t>
            </a:r>
            <a:r>
              <a:rPr lang="en-US" sz="3467" dirty="0">
                <a:latin typeface="Times New Roman" panose="02020603050405020304" pitchFamily="18" charset="0"/>
                <a:cs typeface="Times New Roman" panose="02020603050405020304" pitchFamily="18" charset="0"/>
              </a:rPr>
              <a:t>(</a:t>
            </a:r>
            <a:r>
              <a:rPr lang="en-US" sz="3467" i="1" dirty="0" err="1">
                <a:latin typeface="Times New Roman" panose="02020603050405020304" pitchFamily="18" charset="0"/>
                <a:cs typeface="Times New Roman" panose="02020603050405020304" pitchFamily="18" charset="0"/>
              </a:rPr>
              <a:t>y</a:t>
            </a:r>
            <a:r>
              <a:rPr lang="en-US" sz="3467" dirty="0" err="1">
                <a:latin typeface="Times New Roman" panose="02020603050405020304" pitchFamily="18" charset="0"/>
                <a:cs typeface="Times New Roman" panose="02020603050405020304" pitchFamily="18" charset="0"/>
              </a:rPr>
              <a:t>|</a:t>
            </a:r>
            <a:r>
              <a:rPr lang="en-US" sz="3467" i="1" dirty="0" err="1">
                <a:latin typeface="Times New Roman" panose="02020603050405020304" pitchFamily="18" charset="0"/>
                <a:cs typeface="Times New Roman" panose="02020603050405020304" pitchFamily="18" charset="0"/>
              </a:rPr>
              <a:t>x</a:t>
            </a:r>
            <a:r>
              <a:rPr lang="en-US" sz="3467"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812799" y="2018077"/>
            <a:ext cx="1462067" cy="461665"/>
          </a:xfrm>
          <a:prstGeom prst="rect">
            <a:avLst/>
          </a:prstGeom>
          <a:noFill/>
        </p:spPr>
        <p:txBody>
          <a:bodyPr wrap="none" rtlCol="0">
            <a:spAutoFit/>
          </a:bodyPr>
          <a:lstStyle/>
          <a:p>
            <a:r>
              <a:rPr lang="en-US" sz="2400" dirty="0">
                <a:solidFill>
                  <a:srgbClr val="0000CC"/>
                </a:solidFill>
              </a:rPr>
              <a:t>Maximize</a:t>
            </a:r>
            <a:r>
              <a:rPr lang="en-US" sz="2400"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565287" y="4743953"/>
            <a:ext cx="1416863" cy="461665"/>
          </a:xfrm>
          <a:prstGeom prst="rect">
            <a:avLst/>
          </a:prstGeom>
          <a:noFill/>
        </p:spPr>
        <p:txBody>
          <a:bodyPr wrap="none" rtlCol="0">
            <a:spAutoFit/>
          </a:bodyPr>
          <a:lstStyle/>
          <a:p>
            <a:r>
              <a:rPr lang="en-US" sz="2400" dirty="0">
                <a:solidFill>
                  <a:srgbClr val="0000CC"/>
                </a:solidFill>
              </a:rPr>
              <a:t>Minimize</a:t>
            </a:r>
            <a:r>
              <a:rPr lang="en-US" sz="2400"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461747" y="4592993"/>
            <a:ext cx="8938471" cy="60344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511751" y="6099209"/>
            <a:ext cx="10041192" cy="615552"/>
          </a:xfrm>
          <a:prstGeom prst="rect">
            <a:avLst/>
          </a:prstGeom>
        </p:spPr>
      </p:pic>
    </p:spTree>
    <p:extLst>
      <p:ext uri="{BB962C8B-B14F-4D97-AF65-F5344CB8AC3E}">
        <p14:creationId xmlns:p14="http://schemas.microsoft.com/office/powerpoint/2010/main" val="1103474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3187-78CD-0659-591C-EEC1A4E6BFF0}"/>
              </a:ext>
            </a:extLst>
          </p:cNvPr>
          <p:cNvSpPr>
            <a:spLocks noGrp="1"/>
          </p:cNvSpPr>
          <p:nvPr>
            <p:ph type="title"/>
          </p:nvPr>
        </p:nvSpPr>
        <p:spPr/>
        <p:txBody>
          <a:bodyPr/>
          <a:lstStyle/>
          <a:p>
            <a:r>
              <a:rPr lang="en-US" dirty="0"/>
              <a:t>Upshot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D35224-29D3-B397-7894-7FCE977DC1E6}"/>
                  </a:ext>
                </a:extLst>
              </p:cNvPr>
              <p:cNvSpPr>
                <a:spLocks noGrp="1"/>
              </p:cNvSpPr>
              <p:nvPr>
                <p:ph idx="1"/>
              </p:nvPr>
            </p:nvSpPr>
            <p:spPr/>
            <p:txBody>
              <a:bodyPr/>
              <a:lstStyle/>
              <a:p>
                <a:r>
                  <a:rPr lang="en-US" dirty="0"/>
                  <a:t>We can use prediction to estimate next word probabilities</a:t>
                </a:r>
              </a:p>
              <a:p>
                <a:pPr lvl="1"/>
                <a:r>
                  <a:rPr lang="en-US" dirty="0"/>
                  <a:t>We use an objective function that when minimized generates predicted probabilities that match what is seen in the actual data. </a:t>
                </a:r>
              </a:p>
              <a:p>
                <a:pPr lvl="1"/>
                <a:endParaRPr lang="en-US" dirty="0"/>
              </a:p>
              <a:p>
                <a:pPr lvl="1"/>
                <a:r>
                  <a:rPr lang="en-US" dirty="0"/>
                  <a:t>Optimizing this objective function leads to finding the parameters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𝑠</m:t>
                    </m:r>
                  </m:oMath>
                </a14:m>
                <a:r>
                  <a:rPr lang="en-US" dirty="0"/>
                  <a:t>) that we use for generating predictions</a:t>
                </a:r>
              </a:p>
              <a:p>
                <a:pPr lvl="1"/>
                <a:endParaRPr lang="en-US" dirty="0"/>
              </a:p>
              <a:p>
                <a:pPr lvl="1"/>
                <a:r>
                  <a:rPr lang="en-US" dirty="0"/>
                  <a:t>Our </a:t>
                </a:r>
                <a:r>
                  <a:rPr lang="en-US" dirty="0" err="1"/>
                  <a:t>Xs</a:t>
                </a:r>
                <a:r>
                  <a:rPr lang="en-US" dirty="0"/>
                  <a:t> represent how we want to represent the data (words)</a:t>
                </a:r>
              </a:p>
            </p:txBody>
          </p:sp>
        </mc:Choice>
        <mc:Fallback>
          <p:sp>
            <p:nvSpPr>
              <p:cNvPr id="3" name="Content Placeholder 2">
                <a:extLst>
                  <a:ext uri="{FF2B5EF4-FFF2-40B4-BE49-F238E27FC236}">
                    <a16:creationId xmlns:a16="http://schemas.microsoft.com/office/drawing/2014/main" id="{FCD35224-29D3-B397-7894-7FCE977DC1E6}"/>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59972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172E02-5C61-113E-8259-66CD69B1839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A3544-CFAC-2B6D-62F4-0FDA5189D677}"/>
              </a:ext>
            </a:extLst>
          </p:cNvPr>
          <p:cNvSpPr>
            <a:spLocks noGrp="1"/>
          </p:cNvSpPr>
          <p:nvPr>
            <p:ph type="title"/>
          </p:nvPr>
        </p:nvSpPr>
        <p:spPr>
          <a:xfrm>
            <a:off x="7320466" y="609600"/>
            <a:ext cx="4140014" cy="1330839"/>
          </a:xfrm>
        </p:spPr>
        <p:txBody>
          <a:bodyPr>
            <a:normAutofit/>
          </a:bodyPr>
          <a:lstStyle/>
          <a:p>
            <a:r>
              <a:rPr lang="en-US" dirty="0"/>
              <a:t>Example 1</a:t>
            </a:r>
          </a:p>
        </p:txBody>
      </p:sp>
      <p:pic>
        <p:nvPicPr>
          <p:cNvPr id="6" name="Picture 5" descr="A person with a mustache holding a cake in an oven&#10;&#10;Description automatically generated">
            <a:extLst>
              <a:ext uri="{FF2B5EF4-FFF2-40B4-BE49-F238E27FC236}">
                <a16:creationId xmlns:a16="http://schemas.microsoft.com/office/drawing/2014/main" id="{2D9C135F-AF4B-A41D-93C9-2B042714FDC5}"/>
              </a:ext>
            </a:extLst>
          </p:cNvPr>
          <p:cNvPicPr>
            <a:picLocks noChangeAspect="1"/>
          </p:cNvPicPr>
          <p:nvPr/>
        </p:nvPicPr>
        <p:blipFill>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DE4F5A23-6C5A-611A-BE86-102ADE3BA828}"/>
              </a:ext>
            </a:extLst>
          </p:cNvPr>
          <p:cNvSpPr>
            <a:spLocks noGrp="1"/>
          </p:cNvSpPr>
          <p:nvPr>
            <p:ph idx="1"/>
          </p:nvPr>
        </p:nvSpPr>
        <p:spPr>
          <a:xfrm>
            <a:off x="7320465" y="1953958"/>
            <a:ext cx="4140013" cy="3908586"/>
          </a:xfrm>
        </p:spPr>
        <p:txBody>
          <a:bodyPr>
            <a:noAutofit/>
          </a:bodyPr>
          <a:lstStyle/>
          <a:p>
            <a:pPr marL="0" indent="0">
              <a:buNone/>
            </a:pPr>
            <a:r>
              <a:rPr lang="en-US" sz="1800" dirty="0"/>
              <a:t>“The chef put the cake in the __.”</a:t>
            </a:r>
          </a:p>
          <a:p>
            <a:pPr marL="0" indent="0">
              <a:buNone/>
            </a:pPr>
            <a:endParaRPr lang="en-US" sz="1800" dirty="0"/>
          </a:p>
          <a:p>
            <a:pPr marL="0" indent="0">
              <a:buNone/>
            </a:pPr>
            <a:r>
              <a:rPr lang="en-US" sz="1800" dirty="0"/>
              <a:t>To predict "oven" accurately, a model needs to understand:</a:t>
            </a:r>
          </a:p>
          <a:p>
            <a:pPr lvl="1"/>
            <a:r>
              <a:rPr lang="en-US" sz="1800" b="1" dirty="0"/>
              <a:t>Semantic relationships</a:t>
            </a:r>
            <a:r>
              <a:rPr lang="en-US" sz="1800" dirty="0"/>
              <a:t>: Knowing that cakes are baked, and baking happens in ovens</a:t>
            </a:r>
          </a:p>
          <a:p>
            <a:pPr lvl="1"/>
            <a:r>
              <a:rPr lang="en-US" sz="1800" b="1" dirty="0"/>
              <a:t>Common sequences</a:t>
            </a:r>
            <a:r>
              <a:rPr lang="en-US" sz="1800" dirty="0"/>
              <a:t>: Learning that "put" and "in" often precede locations/containers</a:t>
            </a:r>
          </a:p>
          <a:p>
            <a:pPr lvl="1"/>
            <a:r>
              <a:rPr lang="en-US" sz="1800" b="1" dirty="0"/>
              <a:t>Role-based reasoning</a:t>
            </a:r>
            <a:r>
              <a:rPr lang="en-US" sz="1800" dirty="0"/>
              <a:t>: Understanding that chefs cook/bake things</a:t>
            </a:r>
          </a:p>
          <a:p>
            <a:pPr lvl="1"/>
            <a:r>
              <a:rPr lang="en-US" sz="1800" b="1" dirty="0"/>
              <a:t>Physical common sense</a:t>
            </a:r>
            <a:r>
              <a:rPr lang="en-US" sz="1800" dirty="0"/>
              <a:t>: Knowing where items typically go based on their properties</a:t>
            </a:r>
          </a:p>
          <a:p>
            <a:pPr lvl="1"/>
            <a:endParaRPr lang="en-US" sz="1800" b="1"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689680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B89A-9371-9EBB-4790-B0287F24493E}"/>
              </a:ext>
            </a:extLst>
          </p:cNvPr>
          <p:cNvSpPr>
            <a:spLocks noGrp="1"/>
          </p:cNvSpPr>
          <p:nvPr>
            <p:ph type="title"/>
          </p:nvPr>
        </p:nvSpPr>
        <p:spPr/>
        <p:txBody>
          <a:bodyPr/>
          <a:lstStyle/>
          <a:p>
            <a:r>
              <a:rPr lang="en-US" dirty="0"/>
              <a:t>Multinomial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4DD91-26C1-0978-56BA-22135735B493}"/>
                  </a:ext>
                </a:extLst>
              </p:cNvPr>
              <p:cNvSpPr>
                <a:spLocks noGrp="1"/>
              </p:cNvSpPr>
              <p:nvPr>
                <p:ph idx="1"/>
              </p:nvPr>
            </p:nvSpPr>
            <p:spPr/>
            <p:txBody>
              <a:bodyPr/>
              <a:lstStyle/>
              <a:p>
                <a:r>
                  <a:rPr lang="en-US" dirty="0"/>
                  <a:t>Instead of predicting a binary outcome, we predict an outcome more than two options. (E.g. a vocabulary of size </a:t>
                </a:r>
                <a14:m>
                  <m:oMath xmlns:m="http://schemas.openxmlformats.org/officeDocument/2006/math">
                    <m:r>
                      <a:rPr lang="en-US" b="0" i="1" smtClean="0">
                        <a:latin typeface="Cambria Math" panose="02040503050406030204" pitchFamily="18" charset="0"/>
                      </a:rPr>
                      <m:t>𝑉</m:t>
                    </m:r>
                  </m:oMath>
                </a14:m>
                <a:r>
                  <a:rPr lang="en-US" dirty="0"/>
                  <a:t> will have </a:t>
                </a:r>
                <a14:m>
                  <m:oMath xmlns:m="http://schemas.openxmlformats.org/officeDocument/2006/math">
                    <m:r>
                      <a:rPr lang="en-US" b="0" i="1" smtClean="0">
                        <a:latin typeface="Cambria Math" panose="02040503050406030204" pitchFamily="18" charset="0"/>
                      </a:rPr>
                      <m:t>𝑉</m:t>
                    </m:r>
                  </m:oMath>
                </a14:m>
                <a:r>
                  <a:rPr lang="en-US" dirty="0"/>
                  <a:t> options)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254DD91-26C1-0978-56BA-22135735B49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001706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609601" y="1397000"/>
            <a:ext cx="11379201" cy="5461000"/>
          </a:xfrm>
        </p:spPr>
        <p:txBody>
          <a:bodyPr>
            <a:normAutofit/>
          </a:bodyPr>
          <a:lstStyle/>
          <a:p>
            <a:r>
              <a:rPr lang="en-US" sz="3733" dirty="0"/>
              <a:t>Often we need more than 2 classes</a:t>
            </a:r>
          </a:p>
          <a:p>
            <a:pPr lvl="1"/>
            <a:r>
              <a:rPr lang="en-US" sz="3200" dirty="0"/>
              <a:t>Positive/negative/neutral</a:t>
            </a:r>
          </a:p>
          <a:p>
            <a:pPr lvl="1"/>
            <a:r>
              <a:rPr lang="en-US" sz="3200" dirty="0"/>
              <a:t>Parts of speech (noun, verb, adjective, adverb, preposition, etc.)</a:t>
            </a:r>
          </a:p>
          <a:p>
            <a:pPr lvl="1"/>
            <a:r>
              <a:rPr lang="en-US" sz="3200" dirty="0"/>
              <a:t>Classify emergency SMSs into different actionable classes</a:t>
            </a:r>
          </a:p>
          <a:p>
            <a:r>
              <a:rPr lang="en-US" sz="3200" dirty="0"/>
              <a:t>If &gt;2 classes we use </a:t>
            </a:r>
            <a:r>
              <a:rPr lang="en-US" sz="3200" b="1" dirty="0"/>
              <a:t>multinomial logistic regression</a:t>
            </a:r>
          </a:p>
          <a:p>
            <a:pPr marL="541853" lvl="2" indent="0">
              <a:buNone/>
            </a:pPr>
            <a:r>
              <a:rPr lang="en-US" sz="3200" dirty="0"/>
              <a:t>= </a:t>
            </a:r>
            <a:r>
              <a:rPr lang="en-US" sz="3200" dirty="0" err="1"/>
              <a:t>Softmax</a:t>
            </a:r>
            <a:r>
              <a:rPr lang="en-US" sz="3200" dirty="0"/>
              <a:t> regression</a:t>
            </a:r>
          </a:p>
          <a:p>
            <a:pPr marL="541853" lvl="2" indent="0">
              <a:buNone/>
            </a:pPr>
            <a:r>
              <a:rPr lang="en-US" sz="3200" dirty="0"/>
              <a:t>= Multinomial logit</a:t>
            </a:r>
          </a:p>
          <a:p>
            <a:pPr marL="541853" lvl="2" indent="0">
              <a:buNone/>
            </a:pPr>
            <a:r>
              <a:rPr lang="en-US" sz="3200" dirty="0"/>
              <a:t>= (defunct names : Maximum entropy modeling or </a:t>
            </a:r>
            <a:r>
              <a:rPr lang="en-US" sz="3200" dirty="0" err="1"/>
              <a:t>MaxEnt</a:t>
            </a:r>
            <a:endParaRPr lang="en-US" sz="3200" b="1" dirty="0"/>
          </a:p>
          <a:p>
            <a:r>
              <a:rPr lang="en-US" sz="3200" dirty="0"/>
              <a:t>So "logistic regression" will just mean binary (2 output classes)</a:t>
            </a:r>
          </a:p>
          <a:p>
            <a:endParaRPr lang="en-US" sz="3200" b="1" dirty="0"/>
          </a:p>
          <a:p>
            <a:pPr marL="541853" lvl="2" indent="0">
              <a:buNone/>
            </a:pPr>
            <a:endParaRPr lang="en-US" sz="3200" dirty="0"/>
          </a:p>
          <a:p>
            <a:pPr marL="541853" lvl="2" indent="0">
              <a:buNone/>
            </a:pPr>
            <a:endParaRPr lang="en-US" sz="3200" dirty="0"/>
          </a:p>
          <a:p>
            <a:endParaRPr lang="en-US" sz="24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61</a:t>
            </a:fld>
            <a:endParaRPr lang="en-US" dirty="0"/>
          </a:p>
        </p:txBody>
      </p:sp>
    </p:spTree>
    <p:extLst>
      <p:ext uri="{BB962C8B-B14F-4D97-AF65-F5344CB8AC3E}">
        <p14:creationId xmlns:p14="http://schemas.microsoft.com/office/powerpoint/2010/main" val="1818309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609601" y="1397000"/>
            <a:ext cx="11379201" cy="5427912"/>
          </a:xfrm>
        </p:spPr>
        <p:txBody>
          <a:bodyPr>
            <a:normAutofit/>
          </a:bodyPr>
          <a:lstStyle/>
          <a:p>
            <a:r>
              <a:rPr lang="en-US" sz="3733" dirty="0"/>
              <a:t>The probability of everything must still sum to 1</a:t>
            </a:r>
          </a:p>
          <a:p>
            <a:pPr lvl="1"/>
            <a:endParaRPr lang="en-US" sz="2667" dirty="0">
              <a:latin typeface="Courier" pitchFamily="2" charset="0"/>
            </a:endParaRPr>
          </a:p>
          <a:p>
            <a:pPr marL="201163" lvl="1" indent="0">
              <a:buNone/>
            </a:pPr>
            <a:r>
              <a:rPr lang="en-US" sz="2667" dirty="0">
                <a:latin typeface="Courier" pitchFamily="2" charset="0"/>
              </a:rPr>
              <a:t>P(</a:t>
            </a:r>
            <a:r>
              <a:rPr lang="en-US" sz="2667" dirty="0" err="1">
                <a:latin typeface="Courier" pitchFamily="2" charset="0"/>
              </a:rPr>
              <a:t>positive|doc</a:t>
            </a:r>
            <a:r>
              <a:rPr lang="en-US" sz="2667" dirty="0">
                <a:latin typeface="Courier" pitchFamily="2" charset="0"/>
              </a:rPr>
              <a:t>) + P(</a:t>
            </a:r>
            <a:r>
              <a:rPr lang="en-US" sz="2667" dirty="0" err="1">
                <a:latin typeface="Courier" pitchFamily="2" charset="0"/>
              </a:rPr>
              <a:t>negative|doc</a:t>
            </a:r>
            <a:r>
              <a:rPr lang="en-US" sz="2667" dirty="0">
                <a:latin typeface="Courier" pitchFamily="2" charset="0"/>
              </a:rPr>
              <a:t>) + P(</a:t>
            </a:r>
            <a:r>
              <a:rPr lang="en-US" sz="2667" dirty="0" err="1">
                <a:latin typeface="Courier" pitchFamily="2" charset="0"/>
              </a:rPr>
              <a:t>neutral|doc</a:t>
            </a:r>
            <a:r>
              <a:rPr lang="en-US" sz="2667" dirty="0">
                <a:latin typeface="Courier" pitchFamily="2" charset="0"/>
              </a:rPr>
              <a:t>) = 1</a:t>
            </a:r>
          </a:p>
          <a:p>
            <a:endParaRPr lang="en-US" sz="3733" dirty="0"/>
          </a:p>
          <a:p>
            <a:r>
              <a:rPr lang="en-US" sz="3733" dirty="0"/>
              <a:t>Need a generalization of the sigmoid called the </a:t>
            </a:r>
            <a:r>
              <a:rPr lang="en-US" sz="3733" b="1" dirty="0" err="1"/>
              <a:t>softmax</a:t>
            </a:r>
            <a:endParaRPr lang="en-US" sz="3733" b="1" dirty="0"/>
          </a:p>
          <a:p>
            <a:pPr lvl="1"/>
            <a:r>
              <a:rPr lang="en-US" sz="3200" dirty="0"/>
              <a:t>Takes a vector </a:t>
            </a:r>
            <a:r>
              <a:rPr lang="en-US" sz="3200" i="1" dirty="0"/>
              <a:t>z </a:t>
            </a:r>
            <a:r>
              <a:rPr lang="en-US" sz="3200" dirty="0"/>
              <a:t>= [</a:t>
            </a:r>
            <a:r>
              <a:rPr lang="en-US" sz="3200" i="1" dirty="0"/>
              <a:t>z</a:t>
            </a:r>
            <a:r>
              <a:rPr lang="en-US" sz="3200" dirty="0"/>
              <a:t>1, </a:t>
            </a:r>
            <a:r>
              <a:rPr lang="en-US" sz="3200" i="1" dirty="0"/>
              <a:t>z</a:t>
            </a:r>
            <a:r>
              <a:rPr lang="en-US" sz="3200" dirty="0"/>
              <a:t>2, ..., </a:t>
            </a:r>
            <a:r>
              <a:rPr lang="en-US" sz="3200" i="1" dirty="0" err="1"/>
              <a:t>zk</a:t>
            </a:r>
            <a:r>
              <a:rPr lang="en-US" sz="3200" dirty="0"/>
              <a:t>] of </a:t>
            </a:r>
            <a:r>
              <a:rPr lang="en-US" sz="3200" i="1" dirty="0"/>
              <a:t>k </a:t>
            </a:r>
            <a:r>
              <a:rPr lang="en-US" sz="3200" dirty="0"/>
              <a:t>arbitrary values </a:t>
            </a:r>
          </a:p>
          <a:p>
            <a:pPr lvl="1"/>
            <a:r>
              <a:rPr lang="en-US" sz="3200" dirty="0"/>
              <a:t>Outputs a probability distribution</a:t>
            </a:r>
          </a:p>
          <a:p>
            <a:pPr lvl="2"/>
            <a:r>
              <a:rPr lang="en-US" sz="3200" dirty="0"/>
              <a:t>each value in the range [0,1]</a:t>
            </a:r>
          </a:p>
          <a:p>
            <a:pPr lvl="2"/>
            <a:r>
              <a:rPr lang="en-US" sz="32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62</a:t>
            </a:fld>
            <a:endParaRPr lang="en-US"/>
          </a:p>
        </p:txBody>
      </p:sp>
    </p:spTree>
    <p:extLst>
      <p:ext uri="{BB962C8B-B14F-4D97-AF65-F5344CB8AC3E}">
        <p14:creationId xmlns:p14="http://schemas.microsoft.com/office/powerpoint/2010/main" val="723969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34253" y="1363094"/>
            <a:ext cx="11656147" cy="4614052"/>
          </a:xfrm>
        </p:spPr>
        <p:txBody>
          <a:bodyPr/>
          <a:lstStyle/>
          <a:p>
            <a:pPr marL="201163" lvl="1" indent="0">
              <a:buNone/>
            </a:pPr>
            <a:r>
              <a:rPr lang="en-US" sz="3200" dirty="0"/>
              <a:t>Turns a vector </a:t>
            </a:r>
            <a:r>
              <a:rPr lang="en-US" sz="3200" i="1" dirty="0">
                <a:latin typeface="Times New Roman" panose="02020603050405020304" pitchFamily="18" charset="0"/>
                <a:cs typeface="Times New Roman" panose="02020603050405020304" pitchFamily="18" charset="0"/>
              </a:rPr>
              <a:t>z </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z</a:t>
            </a:r>
            <a:r>
              <a:rPr lang="en-US" sz="3200" baseline="-25000" dirty="0">
                <a:latin typeface="Times New Roman" panose="02020603050405020304" pitchFamily="18" charset="0"/>
                <a:cs typeface="Times New Roman" panose="02020603050405020304" pitchFamily="18" charset="0"/>
              </a:rPr>
              <a:t>1</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z</a:t>
            </a:r>
            <a:r>
              <a:rPr lang="en-US" sz="3200" baseline="-250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 ... , </a:t>
            </a:r>
            <a:r>
              <a:rPr lang="en-US" sz="3200" i="1" dirty="0" err="1">
                <a:latin typeface="Times New Roman" panose="02020603050405020304" pitchFamily="18" charset="0"/>
                <a:cs typeface="Times New Roman" panose="02020603050405020304" pitchFamily="18" charset="0"/>
              </a:rPr>
              <a:t>z</a:t>
            </a:r>
            <a:r>
              <a:rPr lang="en-US" sz="3200" i="1" baseline="-25000" dirty="0" err="1">
                <a:latin typeface="Times New Roman" panose="02020603050405020304" pitchFamily="18" charset="0"/>
                <a:cs typeface="Times New Roman" panose="02020603050405020304" pitchFamily="18" charset="0"/>
              </a:rPr>
              <a:t>k</a:t>
            </a:r>
            <a:r>
              <a:rPr lang="en-US" sz="3200" dirty="0">
                <a:latin typeface="Times New Roman" panose="02020603050405020304" pitchFamily="18" charset="0"/>
                <a:cs typeface="Times New Roman" panose="02020603050405020304" pitchFamily="18" charset="0"/>
              </a:rPr>
              <a:t>]</a:t>
            </a:r>
            <a:r>
              <a:rPr lang="en-US" sz="3200" dirty="0"/>
              <a:t> of </a:t>
            </a:r>
            <a:r>
              <a:rPr lang="en-US" sz="3200" i="1" dirty="0"/>
              <a:t>k </a:t>
            </a:r>
            <a:r>
              <a:rPr lang="en-US" sz="32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63</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523999" y="2079968"/>
            <a:ext cx="8376460" cy="1576745"/>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1097281" y="4610937"/>
            <a:ext cx="9748095" cy="1366209"/>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434254" y="3567771"/>
            <a:ext cx="11186964" cy="547375"/>
          </a:xfrm>
          <a:prstGeom prst="rect">
            <a:avLst/>
          </a:prstGeom>
        </p:spPr>
      </p:pic>
    </p:spTree>
    <p:extLst>
      <p:ext uri="{BB962C8B-B14F-4D97-AF65-F5344CB8AC3E}">
        <p14:creationId xmlns:p14="http://schemas.microsoft.com/office/powerpoint/2010/main" val="871422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1320801" y="1475967"/>
            <a:ext cx="10058401" cy="4614052"/>
          </a:xfrm>
        </p:spPr>
        <p:txBody>
          <a:bodyPr/>
          <a:lstStyle/>
          <a:p>
            <a:pPr lvl="1"/>
            <a:r>
              <a:rPr lang="en-US" sz="2667" dirty="0"/>
              <a:t>Turns  a vector </a:t>
            </a:r>
            <a:r>
              <a:rPr lang="en-US" sz="2667" i="1" dirty="0">
                <a:latin typeface="Times New Roman" panose="02020603050405020304" pitchFamily="18" charset="0"/>
                <a:cs typeface="Times New Roman" panose="02020603050405020304" pitchFamily="18" charset="0"/>
              </a:rPr>
              <a:t>z </a:t>
            </a:r>
            <a:r>
              <a:rPr lang="en-US" sz="2667" dirty="0">
                <a:latin typeface="Times New Roman" panose="02020603050405020304" pitchFamily="18" charset="0"/>
                <a:cs typeface="Times New Roman" panose="02020603050405020304" pitchFamily="18" charset="0"/>
              </a:rPr>
              <a:t>= [</a:t>
            </a:r>
            <a:r>
              <a:rPr lang="en-US" sz="2667" i="1" dirty="0">
                <a:latin typeface="Times New Roman" panose="02020603050405020304" pitchFamily="18" charset="0"/>
                <a:cs typeface="Times New Roman" panose="02020603050405020304" pitchFamily="18" charset="0"/>
              </a:rPr>
              <a:t>z</a:t>
            </a:r>
            <a:r>
              <a:rPr lang="en-US" sz="2667" baseline="-25000" dirty="0">
                <a:latin typeface="Times New Roman" panose="02020603050405020304" pitchFamily="18" charset="0"/>
                <a:cs typeface="Times New Roman" panose="02020603050405020304" pitchFamily="18" charset="0"/>
              </a:rPr>
              <a:t>1</a:t>
            </a:r>
            <a:r>
              <a:rPr lang="en-US" sz="2667" dirty="0">
                <a:latin typeface="Times New Roman" panose="02020603050405020304" pitchFamily="18" charset="0"/>
                <a:cs typeface="Times New Roman" panose="02020603050405020304" pitchFamily="18" charset="0"/>
              </a:rPr>
              <a:t>,</a:t>
            </a:r>
            <a:r>
              <a:rPr lang="en-US" sz="2667" i="1" dirty="0">
                <a:latin typeface="Times New Roman" panose="02020603050405020304" pitchFamily="18" charset="0"/>
                <a:cs typeface="Times New Roman" panose="02020603050405020304" pitchFamily="18" charset="0"/>
              </a:rPr>
              <a:t>z</a:t>
            </a:r>
            <a:r>
              <a:rPr lang="en-US" sz="2667" baseline="-25000" dirty="0">
                <a:latin typeface="Times New Roman" panose="02020603050405020304" pitchFamily="18" charset="0"/>
                <a:cs typeface="Times New Roman" panose="02020603050405020304" pitchFamily="18" charset="0"/>
              </a:rPr>
              <a:t>2</a:t>
            </a:r>
            <a:r>
              <a:rPr lang="en-US" sz="2667" dirty="0">
                <a:latin typeface="Times New Roman" panose="02020603050405020304" pitchFamily="18" charset="0"/>
                <a:cs typeface="Times New Roman" panose="02020603050405020304" pitchFamily="18" charset="0"/>
              </a:rPr>
              <a:t>,...,</a:t>
            </a:r>
            <a:r>
              <a:rPr lang="en-US" sz="2667" i="1" dirty="0" err="1">
                <a:latin typeface="Times New Roman" panose="02020603050405020304" pitchFamily="18" charset="0"/>
                <a:cs typeface="Times New Roman" panose="02020603050405020304" pitchFamily="18" charset="0"/>
              </a:rPr>
              <a:t>z</a:t>
            </a:r>
            <a:r>
              <a:rPr lang="en-US" sz="2667" i="1" baseline="-25000" dirty="0" err="1">
                <a:latin typeface="Times New Roman" panose="02020603050405020304" pitchFamily="18" charset="0"/>
                <a:cs typeface="Times New Roman" panose="02020603050405020304" pitchFamily="18" charset="0"/>
              </a:rPr>
              <a:t>k</a:t>
            </a:r>
            <a:r>
              <a:rPr lang="en-US" sz="2667" dirty="0">
                <a:latin typeface="Times New Roman" panose="02020603050405020304" pitchFamily="18" charset="0"/>
                <a:cs typeface="Times New Roman" panose="02020603050405020304" pitchFamily="18" charset="0"/>
              </a:rPr>
              <a:t>]</a:t>
            </a:r>
            <a:r>
              <a:rPr lang="en-US" sz="2667" dirty="0"/>
              <a:t> of </a:t>
            </a:r>
            <a:r>
              <a:rPr lang="en-US" sz="2667" i="1" dirty="0"/>
              <a:t>k </a:t>
            </a:r>
            <a:r>
              <a:rPr lang="en-US" sz="2667"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64</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2285684" y="2618371"/>
            <a:ext cx="7371285" cy="861579"/>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2057913" y="5370988"/>
            <a:ext cx="8137132" cy="105304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1141287" y="3453728"/>
            <a:ext cx="9748095" cy="1366209"/>
          </a:xfrm>
          <a:prstGeom prst="rect">
            <a:avLst/>
          </a:prstGeom>
        </p:spPr>
      </p:pic>
    </p:spTree>
    <p:extLst>
      <p:ext uri="{BB962C8B-B14F-4D97-AF65-F5344CB8AC3E}">
        <p14:creationId xmlns:p14="http://schemas.microsoft.com/office/powerpoint/2010/main" val="3422660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1097280" y="286605"/>
            <a:ext cx="10485120" cy="1211996"/>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2438400" y="1803401"/>
            <a:ext cx="6359093" cy="2119697"/>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65</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1121877" y="4057027"/>
            <a:ext cx="10993120" cy="1569660"/>
          </a:xfrm>
          <a:prstGeom prst="rect">
            <a:avLst/>
          </a:prstGeom>
          <a:noFill/>
        </p:spPr>
        <p:txBody>
          <a:bodyPr wrap="square" rtlCol="0">
            <a:spAutoFit/>
          </a:bodyPr>
          <a:lstStyle/>
          <a:p>
            <a:r>
              <a:rPr lang="en-US" sz="2400" dirty="0"/>
              <a:t>Input is still the dot product between weight vector </a:t>
            </a:r>
            <a:r>
              <a:rPr lang="en-US" sz="2400" i="1" dirty="0"/>
              <a:t>w </a:t>
            </a:r>
            <a:r>
              <a:rPr lang="en-US" sz="2400" dirty="0"/>
              <a:t>and input vector </a:t>
            </a:r>
            <a:r>
              <a:rPr lang="en-US" sz="2400" i="1" dirty="0"/>
              <a:t>x</a:t>
            </a:r>
          </a:p>
          <a:p>
            <a:endParaRPr lang="en-US" sz="2400" dirty="0"/>
          </a:p>
          <a:p>
            <a:r>
              <a:rPr lang="en-US" sz="2400" dirty="0"/>
              <a:t>But now we’ll need separate weight vectors for each of the </a:t>
            </a:r>
            <a:r>
              <a:rPr lang="en-US" sz="2400" i="1" dirty="0"/>
              <a:t>K </a:t>
            </a:r>
            <a:r>
              <a:rPr lang="en-US" sz="2400" dirty="0"/>
              <a:t>classes. </a:t>
            </a:r>
          </a:p>
          <a:p>
            <a:endParaRPr lang="en-US" sz="2400" dirty="0"/>
          </a:p>
        </p:txBody>
      </p:sp>
    </p:spTree>
    <p:extLst>
      <p:ext uri="{BB962C8B-B14F-4D97-AF65-F5344CB8AC3E}">
        <p14:creationId xmlns:p14="http://schemas.microsoft.com/office/powerpoint/2010/main" val="3293774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F67DC6-82AB-6F37-EF94-D497DDC5E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F43FC-6C60-E35B-564E-6FD84194982A}"/>
              </a:ext>
            </a:extLst>
          </p:cNvPr>
          <p:cNvSpPr>
            <a:spLocks noGrp="1"/>
          </p:cNvSpPr>
          <p:nvPr>
            <p:ph type="title"/>
          </p:nvPr>
        </p:nvSpPr>
        <p:spPr>
          <a:xfrm>
            <a:off x="838200" y="2766218"/>
            <a:ext cx="10515600" cy="1325563"/>
          </a:xfrm>
        </p:spPr>
        <p:txBody>
          <a:bodyPr/>
          <a:lstStyle/>
          <a:p>
            <a:r>
              <a:rPr lang="en-US" dirty="0">
                <a:solidFill>
                  <a:schemeClr val="bg1"/>
                </a:solidFill>
              </a:rPr>
              <a:t>Evaluating Language Models</a:t>
            </a:r>
          </a:p>
        </p:txBody>
      </p:sp>
    </p:spTree>
    <p:extLst>
      <p:ext uri="{BB962C8B-B14F-4D97-AF65-F5344CB8AC3E}">
        <p14:creationId xmlns:p14="http://schemas.microsoft.com/office/powerpoint/2010/main" val="7438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C829-D985-8F3D-2705-18F27A00F69D}"/>
              </a:ext>
            </a:extLst>
          </p:cNvPr>
          <p:cNvSpPr>
            <a:spLocks noGrp="1"/>
          </p:cNvSpPr>
          <p:nvPr>
            <p:ph type="title"/>
          </p:nvPr>
        </p:nvSpPr>
        <p:spPr/>
        <p:txBody>
          <a:bodyPr/>
          <a:lstStyle/>
          <a:p>
            <a:r>
              <a:rPr lang="en-US" dirty="0"/>
              <a:t>Extrinsic / Intrinsic Evaluation</a:t>
            </a:r>
          </a:p>
        </p:txBody>
      </p:sp>
      <p:sp>
        <p:nvSpPr>
          <p:cNvPr id="3" name="Content Placeholder 2">
            <a:extLst>
              <a:ext uri="{FF2B5EF4-FFF2-40B4-BE49-F238E27FC236}">
                <a16:creationId xmlns:a16="http://schemas.microsoft.com/office/drawing/2014/main" id="{0380C86A-B605-776B-2BBA-957D9CB80C81}"/>
              </a:ext>
            </a:extLst>
          </p:cNvPr>
          <p:cNvSpPr>
            <a:spLocks noGrp="1"/>
          </p:cNvSpPr>
          <p:nvPr>
            <p:ph idx="1"/>
          </p:nvPr>
        </p:nvSpPr>
        <p:spPr/>
        <p:txBody>
          <a:bodyPr/>
          <a:lstStyle/>
          <a:p>
            <a:r>
              <a:rPr lang="en-US" dirty="0"/>
              <a:t>Extrinsic:</a:t>
            </a:r>
          </a:p>
          <a:p>
            <a:pPr lvl="1"/>
            <a:r>
              <a:rPr lang="en-US" dirty="0"/>
              <a:t>Evaluating on downstream tasks</a:t>
            </a:r>
          </a:p>
          <a:p>
            <a:pPr lvl="1"/>
            <a:endParaRPr lang="en-US" dirty="0"/>
          </a:p>
          <a:p>
            <a:r>
              <a:rPr lang="en-US" dirty="0"/>
              <a:t>Intrinsic:</a:t>
            </a:r>
          </a:p>
          <a:p>
            <a:pPr lvl="1"/>
            <a:r>
              <a:rPr lang="en-US" dirty="0"/>
              <a:t>Application-independent evaluation</a:t>
            </a:r>
          </a:p>
          <a:p>
            <a:pPr lvl="1"/>
            <a:endParaRPr lang="en-US" dirty="0"/>
          </a:p>
          <a:p>
            <a:r>
              <a:rPr lang="en-US" dirty="0"/>
              <a:t>Common intrinsic metric:</a:t>
            </a:r>
          </a:p>
          <a:p>
            <a:pPr lvl="1"/>
            <a:r>
              <a:rPr lang="en-US" dirty="0"/>
              <a:t>Perplexity </a:t>
            </a:r>
          </a:p>
        </p:txBody>
      </p:sp>
    </p:spTree>
    <p:extLst>
      <p:ext uri="{BB962C8B-B14F-4D97-AF65-F5344CB8AC3E}">
        <p14:creationId xmlns:p14="http://schemas.microsoft.com/office/powerpoint/2010/main" val="3556582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5FCA-573C-EB6E-DAAB-C07E7D75DB43}"/>
              </a:ext>
            </a:extLst>
          </p:cNvPr>
          <p:cNvSpPr>
            <a:spLocks noGrp="1"/>
          </p:cNvSpPr>
          <p:nvPr>
            <p:ph type="title"/>
          </p:nvPr>
        </p:nvSpPr>
        <p:spPr/>
        <p:txBody>
          <a:bodyPr/>
          <a:lstStyle/>
          <a:p>
            <a:r>
              <a:rPr lang="en-US" dirty="0"/>
              <a:t>Why Perplexity?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6EC14D-4ED7-A0E8-6BD5-D733698ADB6A}"/>
                  </a:ext>
                </a:extLst>
              </p:cNvPr>
              <p:cNvSpPr>
                <a:spLocks noGrp="1"/>
              </p:cNvSpPr>
              <p:nvPr>
                <p:ph idx="1"/>
              </p:nvPr>
            </p:nvSpPr>
            <p:spPr/>
            <p:txBody>
              <a:bodyPr/>
              <a:lstStyle/>
              <a:p>
                <a:r>
                  <a:rPr lang="en-US" dirty="0"/>
                  <a:t>Intrinsic evaluation: What probability does the model give to the text </a:t>
                </a:r>
                <a14:m>
                  <m:oMath xmlns:m="http://schemas.openxmlformats.org/officeDocument/2006/math">
                    <m:r>
                      <a:rPr lang="en-US" b="0" i="1" smtClean="0">
                        <a:latin typeface="Cambria Math" panose="02040503050406030204" pitchFamily="18" charset="0"/>
                      </a:rPr>
                      <m:t>𝑊</m:t>
                    </m:r>
                  </m:oMath>
                </a14:m>
                <a:r>
                  <a:rPr lang="en-US" dirty="0"/>
                  <a:t>? </a:t>
                </a:r>
              </a:p>
              <a:p>
                <a:endParaRPr lang="en-US" dirty="0"/>
              </a:p>
              <a:p>
                <a:r>
                  <a:rPr lang="en-US" dirty="0"/>
                  <a:t>Using probability itself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oMath>
                </a14:m>
                <a:r>
                  <a:rPr lang="en-US" dirty="0"/>
                  <a:t> is not robust because it depends on the length of </a:t>
                </a:r>
                <a14:m>
                  <m:oMath xmlns:m="http://schemas.openxmlformats.org/officeDocument/2006/math">
                    <m:r>
                      <a:rPr lang="en-US" b="0" i="1" smtClean="0">
                        <a:latin typeface="Cambria Math" panose="02040503050406030204" pitchFamily="18" charset="0"/>
                      </a:rPr>
                      <m:t>𝑊</m:t>
                    </m:r>
                  </m:oMath>
                </a14:m>
                <a:r>
                  <a:rPr lang="en-US" dirty="0"/>
                  <a:t> (longer </a:t>
                </a:r>
                <a14:m>
                  <m:oMath xmlns:m="http://schemas.openxmlformats.org/officeDocument/2006/math">
                    <m:r>
                      <a:rPr lang="en-US" b="0" i="1" smtClean="0">
                        <a:latin typeface="Cambria Math" panose="02040503050406030204" pitchFamily="18" charset="0"/>
                      </a:rPr>
                      <m:t>𝑊</m:t>
                    </m:r>
                  </m:oMath>
                </a14:m>
                <a:r>
                  <a:rPr lang="en-US" dirty="0"/>
                  <a:t> lead to lower probabilities mechanically) </a:t>
                </a:r>
              </a:p>
              <a:p>
                <a:endParaRPr lang="en-US" dirty="0"/>
              </a:p>
              <a:p>
                <a:r>
                  <a:rPr lang="en-US" dirty="0"/>
                  <a:t>Perplexity accounts for this by being a metric that is per-word. In other words, it attempts to account for length of </a:t>
                </a:r>
                <a14:m>
                  <m:oMath xmlns:m="http://schemas.openxmlformats.org/officeDocument/2006/math">
                    <m:r>
                      <a:rPr lang="en-US" b="0" i="1" smtClean="0">
                        <a:latin typeface="Cambria Math" panose="02040503050406030204" pitchFamily="18" charset="0"/>
                      </a:rPr>
                      <m:t>𝑊</m:t>
                    </m:r>
                  </m:oMath>
                </a14:m>
                <a:endParaRPr lang="en-US" dirty="0"/>
              </a:p>
            </p:txBody>
          </p:sp>
        </mc:Choice>
        <mc:Fallback>
          <p:sp>
            <p:nvSpPr>
              <p:cNvPr id="3" name="Content Placeholder 2">
                <a:extLst>
                  <a:ext uri="{FF2B5EF4-FFF2-40B4-BE49-F238E27FC236}">
                    <a16:creationId xmlns:a16="http://schemas.microsoft.com/office/drawing/2014/main" id="{DE6EC14D-4ED7-A0E8-6BD5-D733698ADB6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244449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B202-0767-EC54-725B-42A50CE96098}"/>
              </a:ext>
            </a:extLst>
          </p:cNvPr>
          <p:cNvSpPr>
            <a:spLocks noGrp="1"/>
          </p:cNvSpPr>
          <p:nvPr>
            <p:ph type="title"/>
          </p:nvPr>
        </p:nvSpPr>
        <p:spPr/>
        <p:txBody>
          <a:bodyPr/>
          <a:lstStyle/>
          <a:p>
            <a:r>
              <a:rPr lang="en-US" dirty="0"/>
              <a:t>Perplexity (PP)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753988-ADDD-F0AC-9F41-5D7F0F118574}"/>
                  </a:ext>
                </a:extLst>
              </p:cNvPr>
              <p:cNvSpPr>
                <a:spLocks noGrp="1"/>
              </p:cNvSpPr>
              <p:nvPr>
                <p:ph idx="1"/>
              </p:nvPr>
            </p:nvSpPr>
            <p:spPr/>
            <p:txBody>
              <a:bodyPr/>
              <a:lstStyle/>
              <a:p>
                <a:r>
                  <a:rPr lang="en-US" dirty="0"/>
                  <a:t>Definition: The inverse probability of the test set, normalized by the number of words</a:t>
                </a:r>
              </a:p>
              <a:p>
                <a:endParaRPr lang="en-US" dirty="0"/>
              </a:p>
              <a:p>
                <a14:m>
                  <m:oMath xmlns:m="http://schemas.openxmlformats.org/officeDocument/2006/math">
                    <m:r>
                      <a:rPr lang="en-US" sz="3200" b="0" i="1" smtClean="0">
                        <a:latin typeface="Cambria Math" panose="02040503050406030204" pitchFamily="18" charset="0"/>
                      </a:rPr>
                      <m:t>𝑃𝑃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𝑊</m:t>
                        </m:r>
                      </m:e>
                    </m:d>
                    <m:r>
                      <a:rPr lang="en-US" sz="3200" b="0" i="1" smtClean="0">
                        <a:latin typeface="Cambria Math" panose="02040503050406030204" pitchFamily="18" charset="0"/>
                      </a:rPr>
                      <m:t>=</m:t>
                    </m:r>
                    <m:r>
                      <a:rPr lang="en-US" sz="3200" b="0" i="1" smtClean="0">
                        <a:latin typeface="Cambria Math" panose="02040503050406030204" pitchFamily="18" charset="0"/>
                      </a:rPr>
                      <m:t>𝑃</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𝑁</m:t>
                                </m:r>
                              </m:sub>
                            </m:sSub>
                          </m:e>
                        </m:d>
                      </m:e>
                      <m:sup>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𝑁</m:t>
                            </m:r>
                          </m:den>
                        </m:f>
                      </m:sup>
                    </m:sSup>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𝑃</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𝑁</m:t>
                                    </m:r>
                                  </m:sub>
                                </m:sSub>
                              </m:e>
                            </m:d>
                          </m:e>
                          <m:sup>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𝑁</m:t>
                                </m:r>
                              </m:den>
                            </m:f>
                          </m:sup>
                        </m:sSup>
                      </m:den>
                    </m:f>
                    <m:r>
                      <a:rPr lang="en-US" sz="3200" b="0" i="1" smtClean="0">
                        <a:latin typeface="Cambria Math" panose="02040503050406030204" pitchFamily="18" charset="0"/>
                      </a:rPr>
                      <m:t>=</m:t>
                    </m:r>
                    <m:rad>
                      <m:radPr>
                        <m:ctrlPr>
                          <a:rPr lang="en-US" sz="3200" b="0" i="1" smtClean="0">
                            <a:solidFill>
                              <a:srgbClr val="FF0000"/>
                            </a:solidFill>
                            <a:latin typeface="Cambria Math" panose="02040503050406030204" pitchFamily="18" charset="0"/>
                          </a:rPr>
                        </m:ctrlPr>
                      </m:radPr>
                      <m:deg>
                        <m:r>
                          <m:rPr>
                            <m:brk m:alnAt="7"/>
                          </m:rPr>
                          <a:rPr lang="en-US" sz="3200" b="0" i="1" smtClean="0">
                            <a:solidFill>
                              <a:srgbClr val="FF0000"/>
                            </a:solidFill>
                            <a:latin typeface="Cambria Math" panose="02040503050406030204" pitchFamily="18" charset="0"/>
                          </a:rPr>
                          <m:t>𝑁</m:t>
                        </m:r>
                      </m:deg>
                      <m:e>
                        <m:f>
                          <m:fPr>
                            <m:ctrlPr>
                              <a:rPr lang="en-US" sz="3200" b="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1</m:t>
                            </m:r>
                          </m:num>
                          <m:den>
                            <m:r>
                              <a:rPr lang="en-US" sz="3200" b="0" i="1" smtClean="0">
                                <a:solidFill>
                                  <a:srgbClr val="FF0000"/>
                                </a:solidFill>
                                <a:latin typeface="Cambria Math" panose="02040503050406030204" pitchFamily="18" charset="0"/>
                              </a:rPr>
                              <m:t>𝑃</m:t>
                            </m:r>
                            <m:d>
                              <m:dPr>
                                <m:ctrlPr>
                                  <a:rPr lang="en-US" sz="3200" b="0" i="1" smtClean="0">
                                    <a:solidFill>
                                      <a:srgbClr val="FF0000"/>
                                    </a:solidFill>
                                    <a:latin typeface="Cambria Math" panose="02040503050406030204" pitchFamily="18" charset="0"/>
                                  </a:rPr>
                                </m:ctrlPr>
                              </m:d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𝑤</m:t>
                                    </m:r>
                                  </m:e>
                                  <m:sub>
                                    <m:r>
                                      <a:rPr lang="en-US" sz="3200" b="0" i="1" smtClean="0">
                                        <a:solidFill>
                                          <a:srgbClr val="FF0000"/>
                                        </a:solidFill>
                                        <a:latin typeface="Cambria Math" panose="02040503050406030204" pitchFamily="18" charset="0"/>
                                      </a:rPr>
                                      <m:t>1</m:t>
                                    </m:r>
                                  </m:sub>
                                </m:sSub>
                                <m:r>
                                  <a:rPr lang="en-US" sz="3200" b="0" i="1" smtClean="0">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𝑤</m:t>
                                    </m:r>
                                  </m:e>
                                  <m:sub>
                                    <m:r>
                                      <a:rPr lang="en-US" sz="3200" b="0" i="1" smtClean="0">
                                        <a:solidFill>
                                          <a:srgbClr val="FF0000"/>
                                        </a:solidFill>
                                        <a:latin typeface="Cambria Math" panose="02040503050406030204" pitchFamily="18" charset="0"/>
                                      </a:rPr>
                                      <m:t>𝑁</m:t>
                                    </m:r>
                                  </m:sub>
                                </m:sSub>
                              </m:e>
                            </m:d>
                          </m:den>
                        </m:f>
                      </m:e>
                    </m:rad>
                  </m:oMath>
                </a14:m>
                <a:endParaRPr lang="en-US" sz="3200" dirty="0"/>
              </a:p>
              <a:p>
                <a:endParaRPr lang="en-US" dirty="0"/>
              </a:p>
              <a:p>
                <a:r>
                  <a:rPr lang="en-US" dirty="0"/>
                  <a:t>So if </a:t>
                </a:r>
                <a14:m>
                  <m:oMath xmlns:m="http://schemas.openxmlformats.org/officeDocument/2006/math">
                    <m:r>
                      <a:rPr lang="en-US" b="0" i="1" smtClean="0">
                        <a:latin typeface="Cambria Math" panose="02040503050406030204" pitchFamily="18" charset="0"/>
                      </a:rPr>
                      <m:t>𝑊</m:t>
                    </m:r>
                  </m:oMath>
                </a14:m>
                <a:r>
                  <a:rPr lang="en-US" dirty="0"/>
                  <a:t> is highly probable according to the language model, perplexity will be low, and vice versa.</a:t>
                </a:r>
              </a:p>
            </p:txBody>
          </p:sp>
        </mc:Choice>
        <mc:Fallback xmlns="">
          <p:sp>
            <p:nvSpPr>
              <p:cNvPr id="3" name="Content Placeholder 2">
                <a:extLst>
                  <a:ext uri="{FF2B5EF4-FFF2-40B4-BE49-F238E27FC236}">
                    <a16:creationId xmlns:a16="http://schemas.microsoft.com/office/drawing/2014/main" id="{54753988-ADDD-F0AC-9F41-5D7F0F118574}"/>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769031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1573A-23AC-6A7B-D189-CB70266C465A}"/>
              </a:ext>
            </a:extLst>
          </p:cNvPr>
          <p:cNvSpPr>
            <a:spLocks noGrp="1"/>
          </p:cNvSpPr>
          <p:nvPr>
            <p:ph type="title"/>
          </p:nvPr>
        </p:nvSpPr>
        <p:spPr>
          <a:xfrm>
            <a:off x="6892119" y="891540"/>
            <a:ext cx="4589493" cy="1578308"/>
          </a:xfrm>
        </p:spPr>
        <p:txBody>
          <a:bodyPr>
            <a:normAutofit/>
          </a:bodyPr>
          <a:lstStyle/>
          <a:p>
            <a:r>
              <a:rPr lang="en-US" sz="4000"/>
              <a:t>Example 2</a:t>
            </a:r>
          </a:p>
        </p:txBody>
      </p:sp>
      <p:pic>
        <p:nvPicPr>
          <p:cNvPr id="4" name="Picture 3" descr="Cartoon a cartoon of a tiger and a child with chemical flasks&#10;&#10;Description automatically generated">
            <a:extLst>
              <a:ext uri="{FF2B5EF4-FFF2-40B4-BE49-F238E27FC236}">
                <a16:creationId xmlns:a16="http://schemas.microsoft.com/office/drawing/2014/main" id="{4C171796-C95B-856C-37B7-CAF4DA357803}"/>
              </a:ext>
            </a:extLst>
          </p:cNvPr>
          <p:cNvPicPr>
            <a:picLocks noChangeAspect="1"/>
          </p:cNvPicPr>
          <p:nvPr/>
        </p:nvPicPr>
        <p:blipFill>
          <a:blip r:embed="rId2"/>
          <a:srcRect r="36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61B91099-69AC-E45A-6556-E9AF4D055129}"/>
              </a:ext>
            </a:extLst>
          </p:cNvPr>
          <p:cNvSpPr>
            <a:spLocks noGrp="1"/>
          </p:cNvSpPr>
          <p:nvPr>
            <p:ph idx="1"/>
          </p:nvPr>
        </p:nvSpPr>
        <p:spPr>
          <a:xfrm>
            <a:off x="6892119" y="2112927"/>
            <a:ext cx="4589491" cy="3332489"/>
          </a:xfrm>
        </p:spPr>
        <p:txBody>
          <a:bodyPr>
            <a:noAutofit/>
          </a:bodyPr>
          <a:lstStyle/>
          <a:p>
            <a:pPr marL="0" indent="0">
              <a:buNone/>
            </a:pPr>
            <a:r>
              <a:rPr lang="en-US" sz="1800" dirty="0"/>
              <a:t>“The experiment failed because the temperature was too ___ to allow the chemical reaction to occur.”</a:t>
            </a:r>
          </a:p>
          <a:p>
            <a:pPr marL="0" indent="0">
              <a:buNone/>
            </a:pPr>
            <a:endParaRPr lang="en-US" sz="1800" dirty="0"/>
          </a:p>
          <a:p>
            <a:pPr marL="0" indent="0">
              <a:buNone/>
            </a:pPr>
            <a:r>
              <a:rPr lang="en-US" sz="1800" dirty="0"/>
              <a:t>To predict "high" or "low" correctly, the model needs to:</a:t>
            </a:r>
          </a:p>
          <a:p>
            <a:pPr lvl="1"/>
            <a:r>
              <a:rPr lang="en-US" sz="1800" dirty="0"/>
              <a:t>Understand </a:t>
            </a:r>
            <a:r>
              <a:rPr lang="en-US" sz="1800" b="1" dirty="0"/>
              <a:t>causality</a:t>
            </a:r>
            <a:r>
              <a:rPr lang="en-US" sz="1800" dirty="0"/>
              <a:t> (the word "because")</a:t>
            </a:r>
          </a:p>
          <a:p>
            <a:pPr lvl="1"/>
            <a:r>
              <a:rPr lang="en-US" sz="1800" dirty="0"/>
              <a:t>Hold multiple </a:t>
            </a:r>
            <a:r>
              <a:rPr lang="en-US" sz="1800" b="1" dirty="0"/>
              <a:t>concepts in relation </a:t>
            </a:r>
            <a:r>
              <a:rPr lang="en-US" sz="1800" dirty="0"/>
              <a:t>(temperature, chemical reactions, experimental conditions)</a:t>
            </a:r>
          </a:p>
          <a:p>
            <a:pPr lvl="1"/>
            <a:r>
              <a:rPr lang="en-US" sz="1800" b="1" dirty="0"/>
              <a:t>Reason </a:t>
            </a:r>
            <a:r>
              <a:rPr lang="en-US" sz="1800" dirty="0"/>
              <a:t>about how variables affect outcomes</a:t>
            </a:r>
          </a:p>
          <a:p>
            <a:pPr lvl="1"/>
            <a:r>
              <a:rPr lang="en-US" sz="1800" dirty="0"/>
              <a:t>Grasp that </a:t>
            </a:r>
            <a:r>
              <a:rPr lang="en-US" sz="1800" b="1" dirty="0"/>
              <a:t>some reactions require specific temperature ranges</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962435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0A66-F57F-3B5B-FC4C-2A08E93EACA6}"/>
              </a:ext>
            </a:extLst>
          </p:cNvPr>
          <p:cNvSpPr>
            <a:spLocks noGrp="1"/>
          </p:cNvSpPr>
          <p:nvPr>
            <p:ph type="title"/>
          </p:nvPr>
        </p:nvSpPr>
        <p:spPr/>
        <p:txBody>
          <a:bodyPr/>
          <a:lstStyle/>
          <a:p>
            <a:r>
              <a:rPr lang="en-US" dirty="0"/>
              <a:t>Geometric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6FF7AA-E9D1-667F-BDA4-6048B579375F}"/>
                  </a:ext>
                </a:extLst>
              </p:cNvPr>
              <p:cNvSpPr>
                <a:spLocks noGrp="1"/>
              </p:cNvSpPr>
              <p:nvPr>
                <p:ph idx="1"/>
              </p:nvPr>
            </p:nvSpPr>
            <p:spPr/>
            <p:txBody>
              <a:bodyPr>
                <a:normAutofit fontScale="92500" lnSpcReduction="10000"/>
              </a:bodyPr>
              <a:lstStyle/>
              <a:p>
                <a:r>
                  <a:rPr lang="en-US" dirty="0"/>
                  <a:t>Why the N-</a:t>
                </a:r>
                <a:r>
                  <a:rPr lang="en-US" dirty="0" err="1"/>
                  <a:t>th</a:t>
                </a:r>
                <a:r>
                  <a:rPr lang="en-US" dirty="0"/>
                  <a:t> square root?</a:t>
                </a:r>
              </a:p>
              <a:p>
                <a:pPr marL="0" indent="0">
                  <a:buNone/>
                </a:pPr>
                <a:endParaRPr lang="en-US" sz="2800" b="0"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ad>
                        <m:radPr>
                          <m:ctrlPr>
                            <a:rPr lang="en-US" sz="2800" b="0" i="1" smtClean="0">
                              <a:solidFill>
                                <a:srgbClr val="FF0000"/>
                              </a:solidFill>
                              <a:latin typeface="Cambria Math" panose="02040503050406030204" pitchFamily="18" charset="0"/>
                            </a:rPr>
                          </m:ctrlPr>
                        </m:radPr>
                        <m:deg>
                          <m:r>
                            <m:rPr>
                              <m:brk m:alnAt="7"/>
                            </m:rPr>
                            <a:rPr lang="en-US" sz="2800" b="0" i="1" smtClean="0">
                              <a:solidFill>
                                <a:srgbClr val="FF0000"/>
                              </a:solidFill>
                              <a:latin typeface="Cambria Math" panose="02040503050406030204" pitchFamily="18" charset="0"/>
                            </a:rPr>
                            <m:t>𝑁</m:t>
                          </m:r>
                        </m:deg>
                        <m:e>
                          <m:f>
                            <m:fPr>
                              <m:ctrlPr>
                                <a:rPr lang="en-US" sz="2800" b="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r>
                                <a:rPr lang="en-US" sz="2800" b="0" i="1" smtClean="0">
                                  <a:solidFill>
                                    <a:srgbClr val="FF0000"/>
                                  </a:solidFill>
                                  <a:latin typeface="Cambria Math" panose="02040503050406030204" pitchFamily="18" charset="0"/>
                                </a:rPr>
                                <m:t>𝑃</m:t>
                              </m:r>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𝑤</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𝑤</m:t>
                                      </m:r>
                                    </m:e>
                                    <m:sub>
                                      <m:r>
                                        <a:rPr lang="en-US" sz="2800" b="0" i="1" smtClean="0">
                                          <a:solidFill>
                                            <a:srgbClr val="FF0000"/>
                                          </a:solidFill>
                                          <a:latin typeface="Cambria Math" panose="02040503050406030204" pitchFamily="18" charset="0"/>
                                        </a:rPr>
                                        <m:t>𝑁</m:t>
                                      </m:r>
                                    </m:sub>
                                  </m:sSub>
                                </m:e>
                              </m:d>
                            </m:den>
                          </m:f>
                        </m:e>
                      </m:rad>
                      <m:r>
                        <a:rPr lang="en-US" i="1">
                          <a:latin typeface="Cambria Math" panose="02040503050406030204" pitchFamily="18" charset="0"/>
                        </a:rPr>
                        <m:t>=</m:t>
                      </m:r>
                      <m:rad>
                        <m:radPr>
                          <m:ctrlPr>
                            <a:rPr lang="en-US" i="1">
                              <a:latin typeface="Cambria Math" panose="02040503050406030204" pitchFamily="18" charset="0"/>
                            </a:rPr>
                          </m:ctrlPr>
                        </m:radPr>
                        <m:deg>
                          <m:r>
                            <m:rPr>
                              <m:brk m:alnAt="7"/>
                            </m:rPr>
                            <a:rPr lang="en-US" i="1">
                              <a:latin typeface="Cambria Math" panose="02040503050406030204" pitchFamily="18" charset="0"/>
                            </a:rPr>
                            <m:t>𝑁</m:t>
                          </m: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den>
                          </m:f>
                        </m:e>
                      </m:rad>
                    </m:oMath>
                  </m:oMathPara>
                </a14:m>
                <a:endParaRPr lang="en-US" dirty="0"/>
              </a:p>
              <a:p>
                <a:endParaRPr lang="en-US" dirty="0"/>
              </a:p>
              <a:p>
                <a:r>
                  <a:rPr lang="en-US" dirty="0"/>
                  <a:t>This is equivalent to taking the Geometric mean (rather than the more common arithmetic mean) of the probabilities.</a:t>
                </a:r>
              </a:p>
              <a:p>
                <a:r>
                  <a:rPr lang="en-US" dirty="0"/>
                  <a:t>Geometric mean is appropriate when the underlying elements are multiplicative.</a:t>
                </a:r>
              </a:p>
              <a:p>
                <a:r>
                  <a:rPr lang="en-US" dirty="0"/>
                  <a:t>Here, </a:t>
                </a:r>
                <a14:m>
                  <m:oMath xmlns:m="http://schemas.openxmlformats.org/officeDocument/2006/math">
                    <m:r>
                      <a:rPr lang="en-US" sz="2800" b="0" i="1" smtClean="0">
                        <a:solidFill>
                          <a:srgbClr val="FF0000"/>
                        </a:solidFill>
                        <a:latin typeface="Cambria Math" panose="02040503050406030204" pitchFamily="18" charset="0"/>
                      </a:rPr>
                      <m:t>𝑃</m:t>
                    </m:r>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𝑤</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𝑤</m:t>
                            </m:r>
                          </m:e>
                          <m:sub>
                            <m:r>
                              <a:rPr lang="en-US" sz="2800" b="0" i="1" smtClean="0">
                                <a:solidFill>
                                  <a:srgbClr val="FF0000"/>
                                </a:solidFill>
                                <a:latin typeface="Cambria Math" panose="02040503050406030204" pitchFamily="18" charset="0"/>
                              </a:rPr>
                              <m:t>𝑁</m:t>
                            </m:r>
                          </m:sub>
                        </m:sSub>
                      </m:e>
                    </m:d>
                  </m:oMath>
                </a14:m>
                <a:r>
                  <a:rPr lang="en-US" dirty="0"/>
                  <a:t> is a function of multiplying </a:t>
                </a:r>
                <a14:m>
                  <m:oMath xmlns:m="http://schemas.openxmlformats.org/officeDocument/2006/math">
                    <m:r>
                      <a:rPr lang="en-US" b="0" i="1" smtClean="0">
                        <a:latin typeface="Cambria Math" panose="02040503050406030204" pitchFamily="18" charset="0"/>
                      </a:rPr>
                      <m:t>𝑁</m:t>
                    </m:r>
                  </m:oMath>
                </a14:m>
                <a:r>
                  <a:rPr lang="en-US" dirty="0"/>
                  <a:t> probabilities. </a:t>
                </a:r>
              </a:p>
              <a:p>
                <a:endParaRPr lang="en-US" dirty="0"/>
              </a:p>
            </p:txBody>
          </p:sp>
        </mc:Choice>
        <mc:Fallback xmlns="">
          <p:sp>
            <p:nvSpPr>
              <p:cNvPr id="3" name="Content Placeholder 2">
                <a:extLst>
                  <a:ext uri="{FF2B5EF4-FFF2-40B4-BE49-F238E27FC236}">
                    <a16:creationId xmlns:a16="http://schemas.microsoft.com/office/drawing/2014/main" id="{9E6FF7AA-E9D1-667F-BDA4-6048B579375F}"/>
                  </a:ext>
                </a:extLst>
              </p:cNvPr>
              <p:cNvSpPr>
                <a:spLocks noGrp="1" noRot="1" noChangeAspect="1" noMove="1" noResize="1" noEditPoints="1" noAdjustHandles="1" noChangeArrowheads="1" noChangeShapeType="1" noTextEdit="1"/>
              </p:cNvSpPr>
              <p:nvPr>
                <p:ph idx="1"/>
              </p:nvPr>
            </p:nvSpPr>
            <p:spPr>
              <a:blipFill>
                <a:blip r:embed="rId2"/>
                <a:stretch>
                  <a:fillRect l="-928" t="-3081" b="-2801"/>
                </a:stretch>
              </a:blipFill>
            </p:spPr>
            <p:txBody>
              <a:bodyPr/>
              <a:lstStyle/>
              <a:p>
                <a:r>
                  <a:rPr lang="en-US">
                    <a:noFill/>
                  </a:rPr>
                  <a:t> </a:t>
                </a:r>
              </a:p>
            </p:txBody>
          </p:sp>
        </mc:Fallback>
      </mc:AlternateContent>
    </p:spTree>
    <p:extLst>
      <p:ext uri="{BB962C8B-B14F-4D97-AF65-F5344CB8AC3E}">
        <p14:creationId xmlns:p14="http://schemas.microsoft.com/office/powerpoint/2010/main" val="20965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96BE-CCA8-B253-9FD8-637CFD86F575}"/>
              </a:ext>
            </a:extLst>
          </p:cNvPr>
          <p:cNvSpPr>
            <a:spLocks noGrp="1"/>
          </p:cNvSpPr>
          <p:nvPr>
            <p:ph type="title"/>
          </p:nvPr>
        </p:nvSpPr>
        <p:spPr/>
        <p:txBody>
          <a:bodyPr/>
          <a:lstStyle/>
          <a:p>
            <a:r>
              <a:rPr lang="en-US" dirty="0"/>
              <a:t>Relationship Between Perplexity and Cross Entropy</a:t>
            </a:r>
          </a:p>
        </p:txBody>
      </p:sp>
      <p:sp>
        <p:nvSpPr>
          <p:cNvPr id="3" name="Content Placeholder 2">
            <a:extLst>
              <a:ext uri="{FF2B5EF4-FFF2-40B4-BE49-F238E27FC236}">
                <a16:creationId xmlns:a16="http://schemas.microsoft.com/office/drawing/2014/main" id="{48E36AC3-D070-4934-54E5-61B570774957}"/>
              </a:ext>
            </a:extLst>
          </p:cNvPr>
          <p:cNvSpPr>
            <a:spLocks noGrp="1"/>
          </p:cNvSpPr>
          <p:nvPr>
            <p:ph idx="1"/>
          </p:nvPr>
        </p:nvSpPr>
        <p:spPr/>
        <p:txBody>
          <a:bodyPr>
            <a:normAutofit/>
          </a:bodyPr>
          <a:lstStyle/>
          <a:p>
            <a:r>
              <a:rPr lang="en-US" dirty="0"/>
              <a:t>Imagine we're training a model on the phrase "the cat sat". For a poor model that assigns probability 0.1 to each correct word:</a:t>
            </a:r>
          </a:p>
          <a:p>
            <a:pPr lvl="1"/>
            <a:r>
              <a:rPr lang="en-US" dirty="0"/>
              <a:t>Cross-entropy loss = -1/3 (log(0.1) + log(0.1) + log(0.1)) = 2.30</a:t>
            </a:r>
          </a:p>
          <a:p>
            <a:pPr lvl="1"/>
            <a:r>
              <a:rPr lang="en-US" dirty="0"/>
              <a:t>Perplexity = (1/(0.1 × 0.1 × 0.1))^(1/3) = 10</a:t>
            </a:r>
          </a:p>
          <a:p>
            <a:r>
              <a:rPr lang="en-US" dirty="0"/>
              <a:t>For a better model that assigns probability 0.5 to each word:</a:t>
            </a:r>
          </a:p>
          <a:p>
            <a:pPr>
              <a:buFont typeface="Arial" panose="020B0604020202020204" pitchFamily="34" charset="0"/>
              <a:buChar char="•"/>
            </a:pPr>
            <a:r>
              <a:rPr lang="en-US" dirty="0"/>
              <a:t>Cross-entropy loss = -1/3 (log(0.5) + log(0.5) + log(0.5)) = 0.69</a:t>
            </a:r>
          </a:p>
          <a:p>
            <a:pPr>
              <a:buFont typeface="Arial" panose="020B0604020202020204" pitchFamily="34" charset="0"/>
              <a:buChar char="•"/>
            </a:pPr>
            <a:r>
              <a:rPr lang="en-US" dirty="0"/>
              <a:t>Perplexity = (1/(0.5 × 0.5 × 0.5))^(1/3) = 2</a:t>
            </a:r>
          </a:p>
        </p:txBody>
      </p:sp>
    </p:spTree>
    <p:extLst>
      <p:ext uri="{BB962C8B-B14F-4D97-AF65-F5344CB8AC3E}">
        <p14:creationId xmlns:p14="http://schemas.microsoft.com/office/powerpoint/2010/main" val="1989789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D5846-5E48-97D4-6D84-E5A72A65F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88DEB-6101-FC2E-9701-352A2E4D7E71}"/>
              </a:ext>
            </a:extLst>
          </p:cNvPr>
          <p:cNvSpPr>
            <a:spLocks noGrp="1"/>
          </p:cNvSpPr>
          <p:nvPr>
            <p:ph type="title"/>
          </p:nvPr>
        </p:nvSpPr>
        <p:spPr/>
        <p:txBody>
          <a:bodyPr/>
          <a:lstStyle/>
          <a:p>
            <a:r>
              <a:rPr lang="en-US" dirty="0"/>
              <a:t>Relationship Between Perplexity and Cross Entropy</a:t>
            </a:r>
          </a:p>
        </p:txBody>
      </p:sp>
      <p:sp>
        <p:nvSpPr>
          <p:cNvPr id="3" name="Content Placeholder 2">
            <a:extLst>
              <a:ext uri="{FF2B5EF4-FFF2-40B4-BE49-F238E27FC236}">
                <a16:creationId xmlns:a16="http://schemas.microsoft.com/office/drawing/2014/main" id="{FCFECBA5-34F8-BF85-9763-ABF6D7C4A80D}"/>
              </a:ext>
            </a:extLst>
          </p:cNvPr>
          <p:cNvSpPr>
            <a:spLocks noGrp="1"/>
          </p:cNvSpPr>
          <p:nvPr>
            <p:ph idx="1"/>
          </p:nvPr>
        </p:nvSpPr>
        <p:spPr/>
        <p:txBody>
          <a:bodyPr>
            <a:normAutofit lnSpcReduction="10000"/>
          </a:bodyPr>
          <a:lstStyle/>
          <a:p>
            <a:pPr marL="0" indent="0">
              <a:buNone/>
            </a:pPr>
            <a:r>
              <a:rPr lang="en-US" dirty="0"/>
              <a:t>As the model improves:</a:t>
            </a:r>
          </a:p>
          <a:p>
            <a:pPr lvl="1"/>
            <a:r>
              <a:rPr lang="en-US" dirty="0"/>
              <a:t>Cross-entropy loss decreases toward 0</a:t>
            </a:r>
          </a:p>
          <a:p>
            <a:pPr lvl="1"/>
            <a:r>
              <a:rPr lang="en-US" dirty="0"/>
              <a:t>Perplexity decreases toward 1</a:t>
            </a:r>
          </a:p>
          <a:p>
            <a:pPr lvl="1"/>
            <a:r>
              <a:rPr lang="en-US" dirty="0"/>
              <a:t>The model assigns higher probability to the correct words</a:t>
            </a:r>
          </a:p>
          <a:p>
            <a:pPr marL="0" indent="0">
              <a:buNone/>
            </a:pPr>
            <a:endParaRPr lang="en-US" dirty="0"/>
          </a:p>
          <a:p>
            <a:pPr marL="0" indent="0">
              <a:buNone/>
            </a:pPr>
            <a:r>
              <a:rPr lang="en-US" dirty="0"/>
              <a:t>This connection is important because:</a:t>
            </a:r>
          </a:p>
          <a:p>
            <a:pPr lvl="1">
              <a:buFont typeface="+mj-lt"/>
              <a:buAutoNum type="arabicPeriod"/>
            </a:pPr>
            <a:r>
              <a:rPr lang="en-US" dirty="0"/>
              <a:t> Shows that our training objective (minimizing cross-entropy) directly improves our evaluation metric (perplexity)</a:t>
            </a:r>
          </a:p>
          <a:p>
            <a:pPr lvl="1">
              <a:buFont typeface="+mj-lt"/>
              <a:buAutoNum type="arabicPeriod"/>
            </a:pPr>
            <a:r>
              <a:rPr lang="en-US" dirty="0"/>
              <a:t> Helps explain why cross-entropy is an appropriate loss function for language modeling</a:t>
            </a:r>
          </a:p>
          <a:p>
            <a:pPr lvl="1">
              <a:buFont typeface="+mj-lt"/>
              <a:buAutoNum type="arabicPeriod"/>
            </a:pPr>
            <a:r>
              <a:rPr lang="en-US" dirty="0"/>
              <a:t> Provides intuition for what the numbers mean in both metrics</a:t>
            </a:r>
          </a:p>
          <a:p>
            <a:endParaRPr lang="en-US" dirty="0"/>
          </a:p>
        </p:txBody>
      </p:sp>
    </p:spTree>
    <p:extLst>
      <p:ext uri="{BB962C8B-B14F-4D97-AF65-F5344CB8AC3E}">
        <p14:creationId xmlns:p14="http://schemas.microsoft.com/office/powerpoint/2010/main" val="639768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BEF8-878A-B2D3-000E-FE4FBD610457}"/>
              </a:ext>
            </a:extLst>
          </p:cNvPr>
          <p:cNvSpPr>
            <a:spLocks noGrp="1"/>
          </p:cNvSpPr>
          <p:nvPr>
            <p:ph type="title"/>
          </p:nvPr>
        </p:nvSpPr>
        <p:spPr/>
        <p:txBody>
          <a:bodyPr/>
          <a:lstStyle/>
          <a:p>
            <a:r>
              <a:rPr lang="en-US" dirty="0"/>
              <a:t>Learning the World</a:t>
            </a:r>
          </a:p>
        </p:txBody>
      </p:sp>
      <p:sp>
        <p:nvSpPr>
          <p:cNvPr id="3" name="Content Placeholder 2">
            <a:extLst>
              <a:ext uri="{FF2B5EF4-FFF2-40B4-BE49-F238E27FC236}">
                <a16:creationId xmlns:a16="http://schemas.microsoft.com/office/drawing/2014/main" id="{DA7866F5-0EDC-FDDE-6F3F-F3B5FF2D0350}"/>
              </a:ext>
            </a:extLst>
          </p:cNvPr>
          <p:cNvSpPr>
            <a:spLocks noGrp="1"/>
          </p:cNvSpPr>
          <p:nvPr>
            <p:ph idx="1"/>
          </p:nvPr>
        </p:nvSpPr>
        <p:spPr/>
        <p:txBody>
          <a:bodyPr/>
          <a:lstStyle/>
          <a:p>
            <a:r>
              <a:rPr lang="en-US" dirty="0"/>
              <a:t>In order to extract this knowledge, LLMs are trained to </a:t>
            </a:r>
          </a:p>
          <a:p>
            <a:pPr lvl="1"/>
            <a:r>
              <a:rPr lang="en-US" dirty="0"/>
              <a:t>Extract and represent hierarchical patterns in language</a:t>
            </a:r>
          </a:p>
          <a:p>
            <a:pPr lvl="1"/>
            <a:r>
              <a:rPr lang="en-US" dirty="0"/>
              <a:t>Build internal representations of concepts and their relationships</a:t>
            </a:r>
          </a:p>
          <a:p>
            <a:pPr lvl="1"/>
            <a:r>
              <a:rPr lang="en-US" dirty="0"/>
              <a:t>Develop abstract reasoning capabilities to handle novel contexts</a:t>
            </a:r>
          </a:p>
          <a:p>
            <a:pPr lvl="1"/>
            <a:r>
              <a:rPr lang="en-US" dirty="0"/>
              <a:t>Maintain coherence across long sequences of text</a:t>
            </a:r>
          </a:p>
          <a:p>
            <a:pPr lvl="1"/>
            <a:endParaRPr lang="en-US" dirty="0"/>
          </a:p>
          <a:p>
            <a:r>
              <a:rPr lang="en-US" dirty="0"/>
              <a:t>It appears that the model has learned not just what words follow other words, but </a:t>
            </a:r>
            <a:r>
              <a:rPr lang="en-US" b="1" dirty="0"/>
              <a:t>the deeper patterns of thought that generate coherent language</a:t>
            </a:r>
            <a:r>
              <a:rPr lang="en-US" dirty="0"/>
              <a:t>.</a:t>
            </a:r>
          </a:p>
        </p:txBody>
      </p:sp>
    </p:spTree>
    <p:extLst>
      <p:ext uri="{BB962C8B-B14F-4D97-AF65-F5344CB8AC3E}">
        <p14:creationId xmlns:p14="http://schemas.microsoft.com/office/powerpoint/2010/main" val="3488645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1A1C-D920-7240-E2AF-F0BA8F3B9F02}"/>
              </a:ext>
            </a:extLst>
          </p:cNvPr>
          <p:cNvSpPr>
            <a:spLocks noGrp="1"/>
          </p:cNvSpPr>
          <p:nvPr>
            <p:ph type="title"/>
          </p:nvPr>
        </p:nvSpPr>
        <p:spPr/>
        <p:txBody>
          <a:bodyPr/>
          <a:lstStyle/>
          <a:p>
            <a:r>
              <a:rPr lang="en-US" dirty="0"/>
              <a:t>LLMs New Paradigm</a:t>
            </a:r>
          </a:p>
        </p:txBody>
      </p:sp>
      <p:sp>
        <p:nvSpPr>
          <p:cNvPr id="3" name="Content Placeholder 2">
            <a:extLst>
              <a:ext uri="{FF2B5EF4-FFF2-40B4-BE49-F238E27FC236}">
                <a16:creationId xmlns:a16="http://schemas.microsoft.com/office/drawing/2014/main" id="{2747AB72-DBB1-7F45-F75C-20AD269910B8}"/>
              </a:ext>
            </a:extLst>
          </p:cNvPr>
          <p:cNvSpPr>
            <a:spLocks noGrp="1"/>
          </p:cNvSpPr>
          <p:nvPr>
            <p:ph idx="1"/>
          </p:nvPr>
        </p:nvSpPr>
        <p:spPr>
          <a:xfrm>
            <a:off x="838200" y="1825625"/>
            <a:ext cx="6744855" cy="4351338"/>
          </a:xfrm>
        </p:spPr>
        <p:txBody>
          <a:bodyPr/>
          <a:lstStyle/>
          <a:p>
            <a:r>
              <a:rPr lang="en-US" dirty="0"/>
              <a:t>Old World:</a:t>
            </a:r>
          </a:p>
          <a:p>
            <a:pPr lvl="1"/>
            <a:r>
              <a:rPr lang="en-US" dirty="0"/>
              <a:t>To perform a specific task (sentiment prediction, topic classification, translation), build a specific model </a:t>
            </a:r>
          </a:p>
          <a:p>
            <a:pPr lvl="1"/>
            <a:endParaRPr lang="en-US" dirty="0"/>
          </a:p>
          <a:p>
            <a:r>
              <a:rPr lang="en-US" dirty="0"/>
              <a:t>New World:</a:t>
            </a:r>
          </a:p>
          <a:p>
            <a:pPr lvl="1"/>
            <a:r>
              <a:rPr lang="en-US" dirty="0"/>
              <a:t>By learning to predict the next word, LLMs learn a number of tasks as by-product.  </a:t>
            </a:r>
          </a:p>
          <a:p>
            <a:pPr lvl="1"/>
            <a:r>
              <a:rPr lang="en-US" dirty="0"/>
              <a:t>“Extreme-multitasking”</a:t>
            </a:r>
          </a:p>
        </p:txBody>
      </p:sp>
      <p:pic>
        <p:nvPicPr>
          <p:cNvPr id="4" name="Picture 3">
            <a:extLst>
              <a:ext uri="{FF2B5EF4-FFF2-40B4-BE49-F238E27FC236}">
                <a16:creationId xmlns:a16="http://schemas.microsoft.com/office/drawing/2014/main" id="{0913D45B-7C3E-867A-70A1-881C6EC189AF}"/>
              </a:ext>
            </a:extLst>
          </p:cNvPr>
          <p:cNvPicPr>
            <a:picLocks noChangeAspect="1"/>
          </p:cNvPicPr>
          <p:nvPr/>
        </p:nvPicPr>
        <p:blipFill>
          <a:blip r:embed="rId2"/>
          <a:stretch>
            <a:fillRect/>
          </a:stretch>
        </p:blipFill>
        <p:spPr>
          <a:xfrm>
            <a:off x="8543634" y="3429000"/>
            <a:ext cx="3306620" cy="3306620"/>
          </a:xfrm>
          <a:prstGeom prst="rect">
            <a:avLst/>
          </a:prstGeom>
        </p:spPr>
      </p:pic>
    </p:spTree>
    <p:extLst>
      <p:ext uri="{BB962C8B-B14F-4D97-AF65-F5344CB8AC3E}">
        <p14:creationId xmlns:p14="http://schemas.microsoft.com/office/powerpoint/2010/main" val="2620970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1497</TotalTime>
  <Words>3789</Words>
  <Application>Microsoft Office PowerPoint</Application>
  <PresentationFormat>Widescreen</PresentationFormat>
  <Paragraphs>606</Paragraphs>
  <Slides>72</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0" baseType="lpstr">
      <vt:lpstr>Aptos</vt:lpstr>
      <vt:lpstr>Arial</vt:lpstr>
      <vt:lpstr>Calibri</vt:lpstr>
      <vt:lpstr>Calibri Light</vt:lpstr>
      <vt:lpstr>Cambria</vt:lpstr>
      <vt:lpstr>Cambria Math</vt:lpstr>
      <vt:lpstr>Courier</vt:lpstr>
      <vt:lpstr>Courier New</vt:lpstr>
      <vt:lpstr>Lucida Sans</vt:lpstr>
      <vt:lpstr>NimbusRomNo9L</vt:lpstr>
      <vt:lpstr>Tahoma</vt:lpstr>
      <vt:lpstr>Times</vt:lpstr>
      <vt:lpstr>Times New Roman</vt:lpstr>
      <vt:lpstr>Wingdings</vt:lpstr>
      <vt:lpstr>Office Theme</vt:lpstr>
      <vt:lpstr>1_Office Theme</vt:lpstr>
      <vt:lpstr>Retrospect</vt:lpstr>
      <vt:lpstr>Equation</vt:lpstr>
      <vt:lpstr>INST 798/808: A.I.-Powered Research Assistants</vt:lpstr>
      <vt:lpstr>About Me</vt:lpstr>
      <vt:lpstr>Unreasonable effectiveness of next word prediction</vt:lpstr>
      <vt:lpstr>LLM Benchmarks</vt:lpstr>
      <vt:lpstr>The Argument</vt:lpstr>
      <vt:lpstr>Example 1</vt:lpstr>
      <vt:lpstr>Example 2</vt:lpstr>
      <vt:lpstr>Learning the World</vt:lpstr>
      <vt:lpstr>LLMs New Paradigm</vt:lpstr>
      <vt:lpstr>LLMs in the Research Pipeline</vt:lpstr>
      <vt:lpstr>(Some) Places that LLMs Could Assist</vt:lpstr>
      <vt:lpstr>In this class</vt:lpstr>
      <vt:lpstr>Course Roadmap</vt:lpstr>
      <vt:lpstr>Prerequisites</vt:lpstr>
      <vt:lpstr>Technical Requirements</vt:lpstr>
      <vt:lpstr>Assessments</vt:lpstr>
      <vt:lpstr>Logistics</vt:lpstr>
      <vt:lpstr>Today’s Agenda</vt:lpstr>
      <vt:lpstr>Language Models</vt:lpstr>
      <vt:lpstr>Language Models</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 N-gram Language Modeling</vt:lpstr>
      <vt:lpstr>Estimating bigram probabilities</vt:lpstr>
      <vt:lpstr>An example</vt:lpstr>
      <vt:lpstr>Dealing with scale in large n-grams</vt:lpstr>
      <vt:lpstr>Sampling from a Language Model</vt:lpstr>
      <vt:lpstr>Sampling from a (Unigram) Language Model</vt:lpstr>
      <vt:lpstr>Limitations of N-gram models</vt:lpstr>
      <vt:lpstr>Problems with N-gram models</vt:lpstr>
      <vt:lpstr>Why N-gram models?</vt:lpstr>
      <vt:lpstr>Beyond Counting: The Need for Learning</vt:lpstr>
      <vt:lpstr>Enter Machine Learning</vt:lpstr>
      <vt:lpstr>Logistic Regression</vt:lpstr>
      <vt:lpstr>Next Word Prediction Using Logistic Regression</vt:lpstr>
      <vt:lpstr>Toy Example</vt:lpstr>
      <vt:lpstr>Instead of Counting, Model the Probabilities</vt:lpstr>
      <vt:lpstr>Instead of Counting, Model the Probabilities</vt:lpstr>
      <vt:lpstr>Logistic function</vt:lpstr>
      <vt:lpstr>Toy Example</vt:lpstr>
      <vt:lpstr>Learned Model</vt:lpstr>
      <vt:lpstr>Components of a probabilistic machine learning classifier</vt:lpstr>
      <vt:lpstr>The two phases of logistic regression </vt:lpstr>
      <vt:lpstr>Turning a probability into a classifier</vt:lpstr>
      <vt:lpstr>The probabilistic classifier</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Upshot</vt:lpstr>
      <vt:lpstr>Multinomial Regression</vt:lpstr>
      <vt:lpstr>Multinomial Logistic Regression</vt:lpstr>
      <vt:lpstr>Multinomial Logistic Regression</vt:lpstr>
      <vt:lpstr>The softmax function</vt:lpstr>
      <vt:lpstr>The softmax function</vt:lpstr>
      <vt:lpstr>Softmax in multinomial logistic regression</vt:lpstr>
      <vt:lpstr>Evaluating Language Models</vt:lpstr>
      <vt:lpstr>Extrinsic / Intrinsic Evaluation</vt:lpstr>
      <vt:lpstr>Why Perplexity?</vt:lpstr>
      <vt:lpstr>Perplexity (PP)</vt:lpstr>
      <vt:lpstr>Geometric Mean</vt:lpstr>
      <vt:lpstr>Relationship Between Perplexity and Cross Entropy</vt:lpstr>
      <vt:lpstr>Relationship Between Perplexity and Cross Entropy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Zubin Jelveh</dc:creator>
  <cp:lastModifiedBy>Zubin Jelveh</cp:lastModifiedBy>
  <cp:revision>12</cp:revision>
  <dcterms:created xsi:type="dcterms:W3CDTF">2025-01-21T22:59:42Z</dcterms:created>
  <dcterms:modified xsi:type="dcterms:W3CDTF">2025-01-30T18:24:36Z</dcterms:modified>
</cp:coreProperties>
</file>